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73" r:id="rId10"/>
    <p:sldId id="268" r:id="rId11"/>
    <p:sldId id="276" r:id="rId12"/>
    <p:sldId id="264" r:id="rId13"/>
    <p:sldId id="288" r:id="rId14"/>
    <p:sldId id="269" r:id="rId15"/>
    <p:sldId id="265" r:id="rId16"/>
    <p:sldId id="271" r:id="rId17"/>
    <p:sldId id="272" r:id="rId18"/>
    <p:sldId id="266" r:id="rId19"/>
    <p:sldId id="289" r:id="rId20"/>
    <p:sldId id="277" r:id="rId21"/>
    <p:sldId id="278" r:id="rId22"/>
    <p:sldId id="279" r:id="rId23"/>
    <p:sldId id="280" r:id="rId24"/>
    <p:sldId id="290" r:id="rId25"/>
    <p:sldId id="281" r:id="rId26"/>
    <p:sldId id="282" r:id="rId27"/>
    <p:sldId id="284" r:id="rId28"/>
    <p:sldId id="285" r:id="rId29"/>
    <p:sldId id="287" r:id="rId30"/>
    <p:sldId id="274" r:id="rId31"/>
    <p:sldId id="267"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9490" autoAdjust="0"/>
  </p:normalViewPr>
  <p:slideViewPr>
    <p:cSldViewPr snapToGrid="0">
      <p:cViewPr varScale="1">
        <p:scale>
          <a:sx n="104" d="100"/>
          <a:sy n="104" d="100"/>
        </p:scale>
        <p:origin x="-184" y="-10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562C5-78DE-474A-90CE-D85FC8BB4EFB}" type="datetimeFigureOut">
              <a:rPr lang="en-US" smtClean="0"/>
              <a:t>10/25/17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B05F5-EA10-4D7F-852D-A087B8A540FA}" type="slidenum">
              <a:rPr lang="en-US" smtClean="0"/>
              <a:t>‹#›</a:t>
            </a:fld>
            <a:endParaRPr lang="en-US"/>
          </a:p>
        </p:txBody>
      </p:sp>
    </p:spTree>
    <p:extLst>
      <p:ext uri="{BB962C8B-B14F-4D97-AF65-F5344CB8AC3E}">
        <p14:creationId xmlns:p14="http://schemas.microsoft.com/office/powerpoint/2010/main" val="148747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16E4D-CAB9-445D-B4CB-FF5129423915}" type="slidenum">
              <a:rPr lang="en-US" altLang="en-US"/>
              <a:pPr/>
              <a:t>2</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89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F0495-B34B-4DF6-A4C0-41B82C4CA28D}" type="slidenum">
              <a:rPr lang="en-US" altLang="en-US"/>
              <a:pPr/>
              <a:t>15</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1757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8C4600"/>
                </a:solidFill>
                <a:effectLst>
                  <a:outerShdw blurRad="38100" dist="38100" dir="2700000" algn="tl">
                    <a:srgbClr val="000000"/>
                  </a:outerShdw>
                </a:effectLst>
                <a:latin typeface="Old Town" pitchFamily="34" charset="0"/>
              </a:rPr>
              <a:t>“Symptoms</a:t>
            </a:r>
            <a:r>
              <a:rPr lang="en-US" sz="1200" baseline="0" dirty="0" smtClean="0">
                <a:solidFill>
                  <a:srgbClr val="8C4600"/>
                </a:solidFill>
                <a:effectLst>
                  <a:outerShdw blurRad="38100" dist="38100" dir="2700000" algn="tl">
                    <a:srgbClr val="000000"/>
                  </a:outerShdw>
                </a:effectLst>
                <a:latin typeface="Old Town" pitchFamily="34" charset="0"/>
              </a:rPr>
              <a:t> of a Locked jaw: An outraged and outmaneuvered Henry Clay vainly tries to </a:t>
            </a:r>
            <a:r>
              <a:rPr lang="en-US" sz="1200" dirty="0" smtClean="0">
                <a:solidFill>
                  <a:srgbClr val="8C4600"/>
                </a:solidFill>
                <a:effectLst>
                  <a:outerShdw blurRad="38100" dist="38100" dir="2700000" algn="tl">
                    <a:srgbClr val="000000"/>
                  </a:outerShdw>
                </a:effectLst>
                <a:latin typeface="Old Town" pitchFamily="34" charset="0"/>
              </a:rPr>
              <a:t>Sew Up Jackson’s Mouth, after Jackson’s stinging message vetoing the bill to </a:t>
            </a:r>
            <a:r>
              <a:rPr lang="en-US" sz="1200" dirty="0" err="1" smtClean="0">
                <a:solidFill>
                  <a:srgbClr val="8C4600"/>
                </a:solidFill>
                <a:effectLst>
                  <a:outerShdw blurRad="38100" dist="38100" dir="2700000" algn="tl">
                    <a:srgbClr val="000000"/>
                  </a:outerShdw>
                </a:effectLst>
                <a:latin typeface="Old Town" pitchFamily="34" charset="0"/>
              </a:rPr>
              <a:t>recharter</a:t>
            </a:r>
            <a:r>
              <a:rPr lang="en-US" sz="1200" dirty="0" smtClean="0">
                <a:solidFill>
                  <a:srgbClr val="8C4600"/>
                </a:solidFill>
                <a:effectLst>
                  <a:outerShdw blurRad="38100" dist="38100" dir="2700000" algn="tl">
                    <a:srgbClr val="000000"/>
                  </a:outerShdw>
                </a:effectLst>
                <a:latin typeface="Old Town" pitchFamily="34" charset="0"/>
              </a:rPr>
              <a:t> the Bank</a:t>
            </a:r>
            <a:r>
              <a:rPr lang="en-US" sz="1200" baseline="0" dirty="0" smtClean="0">
                <a:solidFill>
                  <a:srgbClr val="8C4600"/>
                </a:solidFill>
                <a:effectLst>
                  <a:outerShdw blurRad="38100" dist="38100" dir="2700000" algn="tl">
                    <a:srgbClr val="000000"/>
                  </a:outerShdw>
                </a:effectLst>
                <a:latin typeface="Old Town" pitchFamily="34" charset="0"/>
              </a:rPr>
              <a:t> of the US</a:t>
            </a:r>
            <a:r>
              <a:rPr lang="en-US" sz="1200" dirty="0" smtClean="0">
                <a:solidFill>
                  <a:srgbClr val="8C4600"/>
                </a:solidFill>
                <a:effectLst>
                  <a:outerShdw blurRad="38100" dist="38100" dir="2700000" algn="tl">
                    <a:srgbClr val="000000"/>
                  </a:outerShdw>
                </a:effectLst>
                <a:latin typeface="Old Town" pitchFamily="34" charset="0"/>
              </a:rPr>
              <a:t> </a:t>
            </a:r>
            <a:r>
              <a:rPr lang="en-US" sz="900" dirty="0" smtClean="0">
                <a:solidFill>
                  <a:srgbClr val="8C4600"/>
                </a:solidFill>
                <a:effectLst>
                  <a:outerShdw blurRad="38100" dist="38100" dir="2700000" algn="tl">
                    <a:srgbClr val="000000"/>
                  </a:outerShdw>
                </a:effectLst>
                <a:latin typeface="Old Town" pitchFamily="34" charset="0"/>
              </a:rPr>
              <a:t>(1834)</a:t>
            </a:r>
          </a:p>
          <a:p>
            <a:endParaRPr lang="en-US" dirty="0"/>
          </a:p>
        </p:txBody>
      </p:sp>
      <p:sp>
        <p:nvSpPr>
          <p:cNvPr id="4" name="Slide Number Placeholder 3"/>
          <p:cNvSpPr>
            <a:spLocks noGrp="1"/>
          </p:cNvSpPr>
          <p:nvPr>
            <p:ph type="sldNum" sz="quarter" idx="10"/>
          </p:nvPr>
        </p:nvSpPr>
        <p:spPr/>
        <p:txBody>
          <a:bodyPr/>
          <a:lstStyle/>
          <a:p>
            <a:fld id="{967B05F5-EA10-4D7F-852D-A087B8A540FA}" type="slidenum">
              <a:rPr lang="en-US" smtClean="0"/>
              <a:t>17</a:t>
            </a:fld>
            <a:endParaRPr lang="en-US"/>
          </a:p>
        </p:txBody>
      </p:sp>
    </p:spTree>
    <p:extLst>
      <p:ext uri="{BB962C8B-B14F-4D97-AF65-F5344CB8AC3E}">
        <p14:creationId xmlns:p14="http://schemas.microsoft.com/office/powerpoint/2010/main" val="127790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4C286-EE5E-468D-B545-F70BBD368B38}" type="slidenum">
              <a:rPr lang="en-US" altLang="en-US"/>
              <a:pPr/>
              <a:t>18</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0164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B05F5-EA10-4D7F-852D-A087B8A540FA}" type="slidenum">
              <a:rPr lang="en-US" smtClean="0"/>
              <a:t>19</a:t>
            </a:fld>
            <a:endParaRPr lang="en-US"/>
          </a:p>
        </p:txBody>
      </p:sp>
    </p:spTree>
    <p:extLst>
      <p:ext uri="{BB962C8B-B14F-4D97-AF65-F5344CB8AC3E}">
        <p14:creationId xmlns:p14="http://schemas.microsoft.com/office/powerpoint/2010/main" val="169423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9229F45-B182-48B5-9549-E7903C136528}" type="slidenum">
              <a:rPr lang="en-US" altLang="en-US"/>
              <a:pPr/>
              <a:t>20</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341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2B37131-6098-438C-9D57-0DEAFBF4AFEE}" type="slidenum">
              <a:rPr lang="en-US" altLang="en-US"/>
              <a:pPr/>
              <a:t>21</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08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434BA61-9B0B-49F6-AA2D-3C2EA13EE2FB}" type="slidenum">
              <a:rPr lang="en-US" altLang="en-US"/>
              <a:pPr/>
              <a:t>22</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0193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CDEE863-6735-499D-808E-B12474591EE4}" type="slidenum">
              <a:rPr lang="en-US" altLang="en-US"/>
              <a:pPr/>
              <a:t>23</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4037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52F97-7432-44EC-9D1C-80040225890D}" type="slidenum">
              <a:rPr lang="en-US" altLang="en-US"/>
              <a:pPr/>
              <a:t>25</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784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1E0F2-62EC-4A8E-B519-15DDB3E54165}" type="slidenum">
              <a:rPr lang="en-US" altLang="en-US"/>
              <a:pPr/>
              <a:t>26</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034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4AABC-34BE-4D0E-8CF4-C9A0A15B232F}" type="slidenum">
              <a:rPr lang="en-US" altLang="en-US"/>
              <a:pPr/>
              <a:t>3</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285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EBAFE-BB3C-41BE-A5D0-CB6897A88D39}" type="slidenum">
              <a:rPr lang="en-US" altLang="en-US"/>
              <a:pPr/>
              <a:t>27</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380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09620-FC71-4954-B4A2-22BF1F9D22FB}" type="slidenum">
              <a:rPr lang="en-US" altLang="en-US"/>
              <a:pPr/>
              <a:t>28</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90559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74EF2-9EA2-4160-8481-0E2E9651F11B}" type="slidenum">
              <a:rPr lang="en-US" altLang="en-US"/>
              <a:pPr/>
              <a:t>29</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022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70B5A-9A63-483F-8858-9E8A4B5489B6}" type="slidenum">
              <a:rPr lang="en-US" altLang="en-US"/>
              <a:pPr/>
              <a:t>31</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431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5C34A-57CE-461F-900F-6930D3D9006F}" type="slidenum">
              <a:rPr lang="en-US" altLang="en-US"/>
              <a:pPr/>
              <a:t>4</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034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C5037-D689-45EB-A8F6-11F6C97ACC63}" type="slidenum">
              <a:rPr lang="en-US" altLang="en-US"/>
              <a:pPr/>
              <a:t>5</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863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02012-43A1-4C84-8888-1E0C7C3D370F}" type="slidenum">
              <a:rPr lang="en-US" altLang="en-US"/>
              <a:pPr/>
              <a:t>6</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382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063B8-48D8-404D-9EEF-10651D3198B1}" type="slidenum">
              <a:rPr lang="en-US" altLang="en-US"/>
              <a:pPr/>
              <a:t>7</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693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DA50C-25AC-42A3-BD4E-1D53A8A20653}" type="slidenum">
              <a:rPr lang="en-US" altLang="en-US"/>
              <a:pPr/>
              <a:t>8</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sz="1200" b="0" i="0" kern="1200" dirty="0" smtClean="0">
                <a:solidFill>
                  <a:schemeClr val="tx1"/>
                </a:solidFill>
                <a:effectLst/>
                <a:latin typeface="+mn-lt"/>
                <a:ea typeface="+mn-ea"/>
                <a:cs typeface="+mn-cs"/>
              </a:rPr>
              <a:t>Jackson’s Style of President: The Kitchen Cabinet • Jackson would go to his trusted friends and political supporters for advise on how to run the government, instead of his official cabinet – They met in the White House kitchen so they were known as the “kitchen cabinet” • The Republicans felt that Jackson was getting poor advise and would made bad decisions for the country because of it.</a:t>
            </a:r>
            <a:endParaRPr lang="en-US" altLang="en-US" dirty="0"/>
          </a:p>
        </p:txBody>
      </p:sp>
    </p:spTree>
    <p:extLst>
      <p:ext uri="{BB962C8B-B14F-4D97-AF65-F5344CB8AC3E}">
        <p14:creationId xmlns:p14="http://schemas.microsoft.com/office/powerpoint/2010/main" val="403899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“Office</a:t>
            </a:r>
            <a:r>
              <a:rPr lang="en-US" sz="1200" b="0" i="0" kern="1200" baseline="0" dirty="0" smtClean="0">
                <a:solidFill>
                  <a:schemeClr val="tx1"/>
                </a:solidFill>
                <a:effectLst/>
                <a:latin typeface="+mn-lt"/>
                <a:ea typeface="+mn-ea"/>
                <a:cs typeface="+mn-cs"/>
              </a:rPr>
              <a:t> Hunters for the Year 1834”: </a:t>
            </a:r>
            <a:r>
              <a:rPr lang="en-US" sz="1200" b="0" i="0" kern="1200" dirty="0" smtClean="0">
                <a:solidFill>
                  <a:schemeClr val="tx1"/>
                </a:solidFill>
                <a:effectLst/>
                <a:latin typeface="+mn-lt"/>
                <a:ea typeface="+mn-ea"/>
                <a:cs typeface="+mn-cs"/>
              </a:rPr>
              <a:t>Black and white print of a winged demon with the head of Andrew Jackson, hovering in the sky holding strings connected to symbols and objects representing political offices. Below are a crowd of people attempting to reach out for the "political plumbs." This cartoon depicts the "spoils system" of rewarding the politically faithful with offices and thereby changing staff with each election. Additional dialog and phrases appear on the print.</a:t>
            </a:r>
            <a:endParaRPr lang="en-US" dirty="0"/>
          </a:p>
        </p:txBody>
      </p:sp>
      <p:sp>
        <p:nvSpPr>
          <p:cNvPr id="4" name="Slide Number Placeholder 3"/>
          <p:cNvSpPr>
            <a:spLocks noGrp="1"/>
          </p:cNvSpPr>
          <p:nvPr>
            <p:ph type="sldNum" sz="quarter" idx="10"/>
          </p:nvPr>
        </p:nvSpPr>
        <p:spPr/>
        <p:txBody>
          <a:bodyPr/>
          <a:lstStyle/>
          <a:p>
            <a:fld id="{967B05F5-EA10-4D7F-852D-A087B8A540FA}" type="slidenum">
              <a:rPr lang="en-US" smtClean="0"/>
              <a:t>9</a:t>
            </a:fld>
            <a:endParaRPr lang="en-US"/>
          </a:p>
        </p:txBody>
      </p:sp>
    </p:spTree>
    <p:extLst>
      <p:ext uri="{BB962C8B-B14F-4D97-AF65-F5344CB8AC3E}">
        <p14:creationId xmlns:p14="http://schemas.microsoft.com/office/powerpoint/2010/main" val="325666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FDE41-A8A1-4945-815A-EB81B7B5538D}" type="slidenum">
              <a:rPr lang="en-US" altLang="en-US"/>
              <a:pPr/>
              <a:t>12</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sz="1200" b="0" i="0" kern="1200" dirty="0" smtClean="0">
                <a:solidFill>
                  <a:schemeClr val="tx1"/>
                </a:solidFill>
                <a:effectLst/>
                <a:latin typeface="+mn-lt"/>
                <a:ea typeface="+mn-ea"/>
                <a:cs typeface="+mn-cs"/>
              </a:rPr>
              <a:t>“Uncle Sam’s Pet Pups”: A crude woodcut satire showing Harrison luring "Mother Bank," Jackson, and Van Buren into a barrel of "Hard Cider." Jack Downing chases Jackson and Van Buren toward the barrel as Mother Bank crawls into it. While Jackson and Van Buren sought to destroy the Bank of the United States, one of Harrison's election campaign promises was to reestablish it, hence his providing "Mother Bank" a refuge in this scene.</a:t>
            </a:r>
          </a:p>
          <a:p>
            <a:endParaRPr lang="en-US" sz="1200" b="0" i="0" kern="1200" dirty="0" smtClean="0">
              <a:solidFill>
                <a:schemeClr val="tx1"/>
              </a:solidFill>
              <a:effectLst/>
              <a:latin typeface="+mn-lt"/>
              <a:ea typeface="+mn-ea"/>
              <a:cs typeface="+mn-cs"/>
            </a:endParaRPr>
          </a:p>
          <a:p>
            <a:r>
              <a:rPr lang="en-US" altLang="en-US" dirty="0" smtClean="0"/>
              <a:t>“General Jackson Slaying the Many headed Monster”: </a:t>
            </a:r>
            <a:r>
              <a:rPr lang="en-US" sz="1200" b="0" i="0" kern="1200" dirty="0" smtClean="0">
                <a:solidFill>
                  <a:schemeClr val="tx1"/>
                </a:solidFill>
                <a:effectLst/>
                <a:latin typeface="+mn-lt"/>
                <a:ea typeface="+mn-ea"/>
                <a:cs typeface="+mn-cs"/>
              </a:rPr>
              <a:t>A satire on Andrew Jackson's campaign to destroy the Bank of the United States and its support among state banks. Jackson, Martin Van Buren, and Jack Downing struggle against a snake with heads representing the states. Jackson (on the left) raises a cane marked "Veto" and says, "Biddle thou Monster </a:t>
            </a:r>
            <a:r>
              <a:rPr lang="en-US" sz="1200" b="0" i="0" kern="1200" dirty="0" err="1" smtClean="0">
                <a:solidFill>
                  <a:schemeClr val="tx1"/>
                </a:solidFill>
                <a:effectLst/>
                <a:latin typeface="+mn-lt"/>
                <a:ea typeface="+mn-ea"/>
                <a:cs typeface="+mn-cs"/>
              </a:rPr>
              <a:t>Avaunt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avaount</a:t>
            </a:r>
            <a:r>
              <a:rPr lang="en-US" sz="1200" b="0" i="0" kern="1200" dirty="0" smtClean="0">
                <a:solidFill>
                  <a:schemeClr val="tx1"/>
                </a:solidFill>
                <a:effectLst/>
                <a:latin typeface="+mn-lt"/>
                <a:ea typeface="+mn-ea"/>
                <a:cs typeface="+mn-cs"/>
              </a:rPr>
              <a:t> I say! or by the Great Eternal I'll cleave thee to the earth, aye thee and thy four and twenty satellites. </a:t>
            </a:r>
            <a:r>
              <a:rPr lang="en-US" sz="1200" b="0" i="0" kern="1200" dirty="0" err="1" smtClean="0">
                <a:solidFill>
                  <a:schemeClr val="tx1"/>
                </a:solidFill>
                <a:effectLst/>
                <a:latin typeface="+mn-lt"/>
                <a:ea typeface="+mn-ea"/>
                <a:cs typeface="+mn-cs"/>
              </a:rPr>
              <a:t>Matty</a:t>
            </a:r>
            <a:r>
              <a:rPr lang="en-US" sz="1200" b="0" i="0" kern="1200" dirty="0" smtClean="0">
                <a:solidFill>
                  <a:schemeClr val="tx1"/>
                </a:solidFill>
                <a:effectLst/>
                <a:latin typeface="+mn-lt"/>
                <a:ea typeface="+mn-ea"/>
                <a:cs typeface="+mn-cs"/>
              </a:rPr>
              <a:t> if thou art true...come on. if thou art false, may the venomous monster turn his dire fang upon thee..." Van Buren: "Well done General, Major Jack Downing, Adams, Clay, well done all. I dislike dissentions beyond every thing, for it often compels a man to play a double part, were it only for his own safety. Policy, policy is my motto, but intrigues I cannot countenance." Downing (dropping his axe): "Now </a:t>
            </a:r>
            <a:r>
              <a:rPr lang="en-US" sz="1200" b="0" i="0" kern="1200" dirty="0" err="1" smtClean="0">
                <a:solidFill>
                  <a:schemeClr val="tx1"/>
                </a:solidFill>
                <a:effectLst/>
                <a:latin typeface="+mn-lt"/>
                <a:ea typeface="+mn-ea"/>
                <a:cs typeface="+mn-cs"/>
              </a:rPr>
              <a:t>now</a:t>
            </a:r>
            <a:r>
              <a:rPr lang="en-US" sz="1200" b="0" i="0" kern="1200" dirty="0" smtClean="0">
                <a:solidFill>
                  <a:schemeClr val="tx1"/>
                </a:solidFill>
                <a:effectLst/>
                <a:latin typeface="+mn-lt"/>
                <a:ea typeface="+mn-ea"/>
                <a:cs typeface="+mn-cs"/>
              </a:rPr>
              <a:t> you nasty varmint, be you imperishable? I swan </a:t>
            </a:r>
            <a:r>
              <a:rPr lang="en-US" sz="1200" b="0" i="0" kern="1200" dirty="0" err="1" smtClean="0">
                <a:solidFill>
                  <a:schemeClr val="tx1"/>
                </a:solidFill>
                <a:effectLst/>
                <a:latin typeface="+mn-lt"/>
                <a:ea typeface="+mn-ea"/>
                <a:cs typeface="+mn-cs"/>
              </a:rPr>
              <a:t>Gineral</a:t>
            </a:r>
            <a:r>
              <a:rPr lang="en-US" sz="1200" b="0" i="0" kern="1200" dirty="0" smtClean="0">
                <a:solidFill>
                  <a:schemeClr val="tx1"/>
                </a:solidFill>
                <a:effectLst/>
                <a:latin typeface="+mn-lt"/>
                <a:ea typeface="+mn-ea"/>
                <a:cs typeface="+mn-cs"/>
              </a:rPr>
              <a:t> that are beats all I reckon, that's the horrible wiper </a:t>
            </a:r>
            <a:r>
              <a:rPr lang="en-US" sz="1200" b="0" i="0" kern="1200" dirty="0" err="1" smtClean="0">
                <a:solidFill>
                  <a:schemeClr val="tx1"/>
                </a:solidFill>
                <a:effectLst/>
                <a:latin typeface="+mn-lt"/>
                <a:ea typeface="+mn-ea"/>
                <a:cs typeface="+mn-cs"/>
              </a:rPr>
              <a:t>wot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wommits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wenemous</a:t>
            </a:r>
            <a:r>
              <a:rPr lang="en-US" sz="1200" b="0" i="0" kern="1200" dirty="0" smtClean="0">
                <a:solidFill>
                  <a:schemeClr val="tx1"/>
                </a:solidFill>
                <a:effectLst/>
                <a:latin typeface="+mn-lt"/>
                <a:ea typeface="+mn-ea"/>
                <a:cs typeface="+mn-cs"/>
              </a:rPr>
              <a:t> heads I guess..." The largest of the heads is president of the Bank Nicholas Biddle's, which wears a top hat labeled "Penn" (i.e. Pennsylvania) and "$35,000,000." This refers to the </a:t>
            </a:r>
            <a:r>
              <a:rPr lang="en-US" sz="1200" b="0" i="0" kern="1200" dirty="0" err="1" smtClean="0">
                <a:solidFill>
                  <a:schemeClr val="tx1"/>
                </a:solidFill>
                <a:effectLst/>
                <a:latin typeface="+mn-lt"/>
                <a:ea typeface="+mn-ea"/>
                <a:cs typeface="+mn-cs"/>
              </a:rPr>
              <a:t>rechartering</a:t>
            </a:r>
            <a:r>
              <a:rPr lang="en-US" sz="1200" b="0" i="0" kern="1200" dirty="0" smtClean="0">
                <a:solidFill>
                  <a:schemeClr val="tx1"/>
                </a:solidFill>
                <a:effectLst/>
                <a:latin typeface="+mn-lt"/>
                <a:ea typeface="+mn-ea"/>
                <a:cs typeface="+mn-cs"/>
              </a:rPr>
              <a:t> of the Bank by the Pennsylvania legislature in defiance of the </a:t>
            </a:r>
            <a:r>
              <a:rPr lang="en-US" sz="1200" b="0" i="0" kern="1200" dirty="0" err="1" smtClean="0">
                <a:solidFill>
                  <a:schemeClr val="tx1"/>
                </a:solidFill>
                <a:effectLst/>
                <a:latin typeface="+mn-lt"/>
                <a:ea typeface="+mn-ea"/>
                <a:cs typeface="+mn-cs"/>
              </a:rPr>
              <a:t>adminstration's</a:t>
            </a:r>
            <a:r>
              <a:rPr lang="en-US" sz="1200" b="0" i="0" kern="1200" dirty="0" smtClean="0">
                <a:solidFill>
                  <a:schemeClr val="tx1"/>
                </a:solidFill>
                <a:effectLst/>
                <a:latin typeface="+mn-lt"/>
                <a:ea typeface="+mn-ea"/>
                <a:cs typeface="+mn-cs"/>
              </a:rPr>
              <a:t> efforts to destroy it.</a:t>
            </a:r>
            <a:endParaRPr lang="en-US" altLang="en-US" dirty="0"/>
          </a:p>
        </p:txBody>
      </p:sp>
    </p:spTree>
    <p:extLst>
      <p:ext uri="{BB962C8B-B14F-4D97-AF65-F5344CB8AC3E}">
        <p14:creationId xmlns:p14="http://schemas.microsoft.com/office/powerpoint/2010/main" val="3094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084AB6-6220-46F8-95D9-F3DD96668440}"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73950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84AB6-6220-46F8-95D9-F3DD96668440}"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265195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84AB6-6220-46F8-95D9-F3DD96668440}"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402579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1855FEB1-DC34-4731-B668-9EA312F3ADD6}" type="slidenum">
              <a:rPr lang="en-US" altLang="en-US"/>
              <a:pPr/>
              <a:t>‹#›</a:t>
            </a:fld>
            <a:endParaRPr lang="en-US" altLang="en-US"/>
          </a:p>
        </p:txBody>
      </p:sp>
    </p:spTree>
    <p:extLst>
      <p:ext uri="{BB962C8B-B14F-4D97-AF65-F5344CB8AC3E}">
        <p14:creationId xmlns:p14="http://schemas.microsoft.com/office/powerpoint/2010/main" val="266103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CB0FD11A-1E58-489F-89D7-1A01F9E78B94}" type="slidenum">
              <a:rPr lang="en-US" altLang="en-US"/>
              <a:pPr/>
              <a:t>‹#›</a:t>
            </a:fld>
            <a:endParaRPr lang="en-US" altLang="en-US"/>
          </a:p>
        </p:txBody>
      </p:sp>
    </p:spTree>
    <p:extLst>
      <p:ext uri="{BB962C8B-B14F-4D97-AF65-F5344CB8AC3E}">
        <p14:creationId xmlns:p14="http://schemas.microsoft.com/office/powerpoint/2010/main" val="345357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3838"/>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9251" y="15827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2451" y="15827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1451" y="6397625"/>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4547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605433" y="6429375"/>
            <a:ext cx="2540000" cy="457200"/>
          </a:xfrm>
        </p:spPr>
        <p:txBody>
          <a:bodyPr/>
          <a:lstStyle>
            <a:lvl1pPr>
              <a:defRPr/>
            </a:lvl1pPr>
          </a:lstStyle>
          <a:p>
            <a:fld id="{7A2E3101-2940-4620-B69E-7199F25ED8BE}" type="slidenum">
              <a:rPr lang="en-US" altLang="en-US"/>
              <a:pPr/>
              <a:t>‹#›</a:t>
            </a:fld>
            <a:endParaRPr lang="en-US" altLang="en-US"/>
          </a:p>
        </p:txBody>
      </p:sp>
    </p:spTree>
    <p:extLst>
      <p:ext uri="{BB962C8B-B14F-4D97-AF65-F5344CB8AC3E}">
        <p14:creationId xmlns:p14="http://schemas.microsoft.com/office/powerpoint/2010/main" val="237848427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223838"/>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5827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32451" y="15827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1451" y="6397625"/>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4547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605433" y="6429375"/>
            <a:ext cx="2540000" cy="457200"/>
          </a:xfrm>
        </p:spPr>
        <p:txBody>
          <a:bodyPr/>
          <a:lstStyle>
            <a:lvl1pPr>
              <a:defRPr/>
            </a:lvl1pPr>
          </a:lstStyle>
          <a:p>
            <a:fld id="{BDBA72BA-C2F5-44DB-A96C-E00A69F5C593}" type="slidenum">
              <a:rPr lang="en-US" altLang="en-US"/>
              <a:pPr/>
              <a:t>‹#›</a:t>
            </a:fld>
            <a:endParaRPr lang="en-US" altLang="en-US"/>
          </a:p>
        </p:txBody>
      </p:sp>
    </p:spTree>
    <p:extLst>
      <p:ext uri="{BB962C8B-B14F-4D97-AF65-F5344CB8AC3E}">
        <p14:creationId xmlns:p14="http://schemas.microsoft.com/office/powerpoint/2010/main" val="292799957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84AB6-6220-46F8-95D9-F3DD96668440}"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387299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84AB6-6220-46F8-95D9-F3DD96668440}" type="datetimeFigureOut">
              <a:rPr lang="en-US" smtClean="0"/>
              <a:t>10/25/17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55208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084AB6-6220-46F8-95D9-F3DD96668440}"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57335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84AB6-6220-46F8-95D9-F3DD96668440}" type="datetimeFigureOut">
              <a:rPr lang="en-US" smtClean="0"/>
              <a:t>10/25/17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361861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84AB6-6220-46F8-95D9-F3DD96668440}" type="datetimeFigureOut">
              <a:rPr lang="en-US" smtClean="0"/>
              <a:t>10/25/17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61933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84AB6-6220-46F8-95D9-F3DD96668440}" type="datetimeFigureOut">
              <a:rPr lang="en-US" smtClean="0"/>
              <a:t>10/25/17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168649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84AB6-6220-46F8-95D9-F3DD96668440}"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409728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84AB6-6220-46F8-95D9-F3DD96668440}" type="datetimeFigureOut">
              <a:rPr lang="en-US" smtClean="0"/>
              <a:t>10/25/17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ED08D-7B5C-49E9-9693-5E9BBF727132}" type="slidenum">
              <a:rPr lang="en-US" smtClean="0"/>
              <a:t>‹#›</a:t>
            </a:fld>
            <a:endParaRPr lang="en-US"/>
          </a:p>
        </p:txBody>
      </p:sp>
    </p:spTree>
    <p:extLst>
      <p:ext uri="{BB962C8B-B14F-4D97-AF65-F5344CB8AC3E}">
        <p14:creationId xmlns:p14="http://schemas.microsoft.com/office/powerpoint/2010/main" val="22170623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22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84AB6-6220-46F8-95D9-F3DD96668440}" type="datetimeFigureOut">
              <a:rPr lang="en-US" smtClean="0"/>
              <a:t>10/25/17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ED08D-7B5C-49E9-9693-5E9BBF727132}" type="slidenum">
              <a:rPr lang="en-US" smtClean="0"/>
              <a:t>‹#›</a:t>
            </a:fld>
            <a:endParaRPr lang="en-US"/>
          </a:p>
        </p:txBody>
      </p:sp>
    </p:spTree>
    <p:extLst>
      <p:ext uri="{BB962C8B-B14F-4D97-AF65-F5344CB8AC3E}">
        <p14:creationId xmlns:p14="http://schemas.microsoft.com/office/powerpoint/2010/main" val="420543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www.upcountry-sc.org/images/pics/map-us.gif&amp;imgrefurl=http://www.upcountry-sc.org/maps-us.htm&amp;h=549&amp;w=426&amp;prev=/images?q=South+Carolina+Map&amp;svnum=10&amp;hl=en&amp;lr=&amp;ie=UTF-8&amp;oe=UTF-8" TargetMode="External"/><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www.msys.net/cress/ballots2/kjack.jpg" TargetMode="External"/><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ANDREW JACKSON</a:t>
            </a:r>
            <a:endParaRPr lang="en-US" dirty="0"/>
          </a:p>
        </p:txBody>
      </p:sp>
      <p:sp>
        <p:nvSpPr>
          <p:cNvPr id="3" name="Subtitle 2"/>
          <p:cNvSpPr>
            <a:spLocks noGrp="1"/>
          </p:cNvSpPr>
          <p:nvPr>
            <p:ph type="subTitle" idx="1"/>
          </p:nvPr>
        </p:nvSpPr>
        <p:spPr>
          <a:xfrm>
            <a:off x="1524000" y="3509963"/>
            <a:ext cx="9144000" cy="1655762"/>
          </a:xfrm>
        </p:spPr>
        <p:txBody>
          <a:bodyPr/>
          <a:lstStyle/>
          <a:p>
            <a:r>
              <a:rPr lang="en-US" sz="4400" dirty="0"/>
              <a:t>March 4, 1829 – March 4, 1837</a:t>
            </a:r>
            <a:endParaRPr lang="en-US" dirty="0">
              <a:ln>
                <a:solidFill>
                  <a:schemeClr val="tx1"/>
                </a:solidFill>
              </a:ln>
            </a:endParaRPr>
          </a:p>
        </p:txBody>
      </p:sp>
    </p:spTree>
    <p:extLst>
      <p:ext uri="{BB962C8B-B14F-4D97-AF65-F5344CB8AC3E}">
        <p14:creationId xmlns:p14="http://schemas.microsoft.com/office/powerpoint/2010/main" val="38623374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381000"/>
            <a:ext cx="7772400" cy="838200"/>
          </a:xfrm>
        </p:spPr>
        <p:txBody>
          <a:bodyPr/>
          <a:lstStyle/>
          <a:p>
            <a:r>
              <a:rPr lang="en-US" altLang="en-US"/>
              <a:t>Veto of Maysville Road</a:t>
            </a:r>
          </a:p>
        </p:txBody>
      </p:sp>
      <p:sp>
        <p:nvSpPr>
          <p:cNvPr id="33795" name="Rectangle 3"/>
          <p:cNvSpPr>
            <a:spLocks noGrp="1" noChangeArrowheads="1"/>
          </p:cNvSpPr>
          <p:nvPr>
            <p:ph type="body" sz="half" idx="1"/>
          </p:nvPr>
        </p:nvSpPr>
        <p:spPr>
          <a:xfrm>
            <a:off x="1191811" y="1447800"/>
            <a:ext cx="4191000" cy="4724400"/>
          </a:xfrm>
        </p:spPr>
        <p:txBody>
          <a:bodyPr/>
          <a:lstStyle/>
          <a:p>
            <a:r>
              <a:rPr lang="en-US" altLang="en-US" dirty="0" smtClean="0"/>
              <a:t>Clay </a:t>
            </a:r>
            <a:r>
              <a:rPr lang="en-US" altLang="en-US" dirty="0"/>
              <a:t>pushed for the construction of Maysville Road in Kentucky.</a:t>
            </a:r>
          </a:p>
          <a:p>
            <a:r>
              <a:rPr lang="en-US" altLang="en-US" dirty="0"/>
              <a:t>Clay “Pet Project”</a:t>
            </a:r>
          </a:p>
          <a:p>
            <a:r>
              <a:rPr lang="en-US" altLang="en-US" dirty="0"/>
              <a:t>Jackson: Why build a road to only help out a few states?</a:t>
            </a:r>
          </a:p>
        </p:txBody>
      </p:sp>
      <p:sp>
        <p:nvSpPr>
          <p:cNvPr id="33796" name="Rectangle 4"/>
          <p:cNvSpPr>
            <a:spLocks noGrp="1" noChangeArrowheads="1"/>
          </p:cNvSpPr>
          <p:nvPr>
            <p:ph type="body" sz="half" idx="2"/>
          </p:nvPr>
        </p:nvSpPr>
        <p:spPr>
          <a:xfrm>
            <a:off x="6096000" y="1447800"/>
            <a:ext cx="4038600" cy="2819400"/>
          </a:xfrm>
        </p:spPr>
        <p:txBody>
          <a:bodyPr/>
          <a:lstStyle/>
          <a:p>
            <a:r>
              <a:rPr lang="en-US" altLang="en-US" dirty="0"/>
              <a:t>This move ended any “cordialness” between President and </a:t>
            </a:r>
            <a:r>
              <a:rPr lang="en-US" altLang="en-US" dirty="0" smtClean="0"/>
              <a:t>Clay.</a:t>
            </a:r>
            <a:endParaRPr lang="en-US" altLang="en-US" dirty="0"/>
          </a:p>
          <a:p>
            <a:r>
              <a:rPr lang="en-US" altLang="en-US" dirty="0"/>
              <a:t>Alienated many of Jackson’s Western Supporters. </a:t>
            </a:r>
          </a:p>
        </p:txBody>
      </p:sp>
      <p:pic>
        <p:nvPicPr>
          <p:cNvPr id="24578" name="Picture 2" descr="https://upload.wikimedia.org/wikipedia/commons/thumb/a/a2/Clay.png/220px-C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941" y="4112395"/>
            <a:ext cx="2095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Map of Proposed Maysville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621" y="3977489"/>
            <a:ext cx="3267919" cy="256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742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6">
                                            <p:txEl>
                                              <p:pRg st="0" end="0"/>
                                            </p:txEl>
                                          </p:spTgt>
                                        </p:tgtEl>
                                        <p:attrNameLst>
                                          <p:attrName>style.visibility</p:attrName>
                                        </p:attrNameLst>
                                      </p:cBhvr>
                                      <p:to>
                                        <p:strVal val="visible"/>
                                      </p:to>
                                    </p:set>
                                    <p:animEffect transition="in" filter="dissolve">
                                      <p:cBhvr>
                                        <p:cTn id="22" dur="500"/>
                                        <p:tgtEl>
                                          <p:spTgt spid="3379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796">
                                            <p:txEl>
                                              <p:pRg st="1" end="1"/>
                                            </p:txEl>
                                          </p:spTgt>
                                        </p:tgtEl>
                                        <p:attrNameLst>
                                          <p:attrName>style.visibility</p:attrName>
                                        </p:attrNameLst>
                                      </p:cBhvr>
                                      <p:to>
                                        <p:strVal val="visible"/>
                                      </p:to>
                                    </p:set>
                                    <p:animEffect transition="in" filter="dissolve">
                                      <p:cBhvr>
                                        <p:cTn id="27" dur="500"/>
                                        <p:tgtEl>
                                          <p:spTgt spid="33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Bank War</a:t>
            </a:r>
            <a:endParaRPr lang="en-US" dirty="0"/>
          </a:p>
        </p:txBody>
      </p:sp>
      <p:sp>
        <p:nvSpPr>
          <p:cNvPr id="6" name="Text Placeholder 5"/>
          <p:cNvSpPr>
            <a:spLocks noGrp="1"/>
          </p:cNvSpPr>
          <p:nvPr>
            <p:ph type="body" idx="1"/>
          </p:nvPr>
        </p:nvSpPr>
        <p:spPr/>
        <p:txBody>
          <a:bodyPr/>
          <a:lstStyle/>
          <a:p>
            <a:r>
              <a:rPr lang="en-US" dirty="0">
                <a:solidFill>
                  <a:schemeClr val="tx1"/>
                </a:solidFill>
              </a:rPr>
              <a:t>1829–1837</a:t>
            </a:r>
          </a:p>
        </p:txBody>
      </p:sp>
      <p:pic>
        <p:nvPicPr>
          <p:cNvPr id="1026" name="Picture 2" descr="http://static.wixstatic.com/media/e03b81f203d47b3fa2bdddc4d52b06ed.wix_mp_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64" y="300843"/>
            <a:ext cx="6493670" cy="281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76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Dealing with the </a:t>
            </a:r>
            <a:r>
              <a:rPr lang="en-US" altLang="en-US" dirty="0" smtClean="0"/>
              <a:t>2</a:t>
            </a:r>
            <a:r>
              <a:rPr lang="en-US" altLang="en-US" baseline="30000" dirty="0" smtClean="0"/>
              <a:t>nd</a:t>
            </a:r>
            <a:r>
              <a:rPr lang="en-US" altLang="en-US" dirty="0" smtClean="0"/>
              <a:t> </a:t>
            </a:r>
            <a:br>
              <a:rPr lang="en-US" altLang="en-US" dirty="0" smtClean="0"/>
            </a:br>
            <a:r>
              <a:rPr lang="en-US" altLang="en-US" dirty="0" smtClean="0"/>
              <a:t>Bank of the United States</a:t>
            </a:r>
            <a:endParaRPr lang="en-US" altLang="en-US" dirty="0"/>
          </a:p>
        </p:txBody>
      </p:sp>
      <p:sp>
        <p:nvSpPr>
          <p:cNvPr id="28675" name="Rectangle 3"/>
          <p:cNvSpPr>
            <a:spLocks noGrp="1" noChangeArrowheads="1"/>
          </p:cNvSpPr>
          <p:nvPr>
            <p:ph type="body" idx="1"/>
          </p:nvPr>
        </p:nvSpPr>
        <p:spPr>
          <a:xfrm>
            <a:off x="141084" y="1907106"/>
            <a:ext cx="5770830" cy="4950894"/>
          </a:xfrm>
        </p:spPr>
        <p:txBody>
          <a:bodyPr>
            <a:normAutofit fontScale="85000" lnSpcReduction="20000"/>
          </a:bodyPr>
          <a:lstStyle/>
          <a:p>
            <a:pPr>
              <a:lnSpc>
                <a:spcPct val="90000"/>
              </a:lnSpc>
            </a:pPr>
            <a:r>
              <a:rPr lang="en-US" altLang="en-US" dirty="0"/>
              <a:t>Jackson hated the federal bank</a:t>
            </a:r>
          </a:p>
          <a:p>
            <a:pPr lvl="1">
              <a:lnSpc>
                <a:spcPct val="90000"/>
              </a:lnSpc>
            </a:pPr>
            <a:r>
              <a:rPr lang="en-US" altLang="en-US" dirty="0"/>
              <a:t>He let them know!</a:t>
            </a:r>
          </a:p>
          <a:p>
            <a:pPr>
              <a:lnSpc>
                <a:spcPct val="90000"/>
              </a:lnSpc>
            </a:pPr>
            <a:r>
              <a:rPr lang="en-US" altLang="en-US" dirty="0"/>
              <a:t>“The bank…is trying to kill me, but I will kill it!”</a:t>
            </a:r>
          </a:p>
          <a:p>
            <a:pPr>
              <a:lnSpc>
                <a:spcPct val="90000"/>
              </a:lnSpc>
            </a:pPr>
            <a:r>
              <a:rPr lang="en-US" altLang="en-US" dirty="0"/>
              <a:t>He felt the National Bank was only helping the rich</a:t>
            </a:r>
          </a:p>
          <a:p>
            <a:pPr lvl="1">
              <a:lnSpc>
                <a:spcPct val="90000"/>
              </a:lnSpc>
            </a:pPr>
            <a:r>
              <a:rPr lang="en-US" altLang="en-US" dirty="0"/>
              <a:t>Issue dealing with farmers and merchants</a:t>
            </a:r>
          </a:p>
          <a:p>
            <a:pPr>
              <a:lnSpc>
                <a:spcPct val="90000"/>
              </a:lnSpc>
            </a:pPr>
            <a:r>
              <a:rPr lang="en-US" altLang="en-US" dirty="0"/>
              <a:t>He vetoed a renewal of the bank</a:t>
            </a:r>
          </a:p>
          <a:p>
            <a:pPr lvl="1">
              <a:lnSpc>
                <a:spcPct val="90000"/>
              </a:lnSpc>
            </a:pPr>
            <a:r>
              <a:rPr lang="en-US" altLang="en-US" dirty="0"/>
              <a:t>Ended the National Bank and sent money to state </a:t>
            </a:r>
            <a:r>
              <a:rPr lang="en-US" altLang="en-US" dirty="0" smtClean="0"/>
              <a:t>banks</a:t>
            </a:r>
          </a:p>
          <a:p>
            <a:r>
              <a:rPr lang="en-US" altLang="en-US" dirty="0" smtClean="0"/>
              <a:t> </a:t>
            </a:r>
            <a:r>
              <a:rPr lang="en-US" dirty="0"/>
              <a:t>Those who opposed Jackson's banking policy viewed it as going beyond the constitutional authority of the President and seemingly empowering the </a:t>
            </a:r>
            <a:r>
              <a:rPr lang="en-US" u="sng" dirty="0"/>
              <a:t>Presidency into a dictatorship</a:t>
            </a:r>
            <a:r>
              <a:rPr lang="en-US" dirty="0"/>
              <a:t>. </a:t>
            </a:r>
            <a:endParaRPr lang="en-US" altLang="en-US" dirty="0"/>
          </a:p>
        </p:txBody>
      </p:sp>
      <p:pic>
        <p:nvPicPr>
          <p:cNvPr id="9222" name="Picture 6" descr="https://upload.wikimedia.org/wikipedia/commons/thumb/a/af/Nicholas_Biddle_by_William_Inman_crop.jpg/225px-Nicholas_Biddle_by_William_Inman_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261" y="3629210"/>
            <a:ext cx="1692985" cy="235513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rasica.files.wordpress.com/2013/08/andrew_jackson-takes-on-the-rothschilds.jpg?w=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8566" y="3391906"/>
            <a:ext cx="2100404" cy="3348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www.glogster.com/media/4/25/57/35/25573530.jpg"/>
          <p:cNvPicPr>
            <a:picLocks noChangeAspect="1" noChangeArrowheads="1"/>
          </p:cNvPicPr>
          <p:nvPr/>
        </p:nvPicPr>
        <p:blipFill>
          <a:blip r:embed="rId5">
            <a:extLst>
              <a:ext uri="{28A0092B-C50C-407E-A947-70E740481C1C}">
                <a14:useLocalDpi xmlns:a14="http://schemas.microsoft.com/office/drawing/2010/main" val="0"/>
              </a:ext>
            </a:extLst>
          </a:blip>
          <a:srcRect l="3014" t="2856" r="3578" b="7619"/>
          <a:stretch>
            <a:fillRect/>
          </a:stretch>
        </p:blipFill>
        <p:spPr bwMode="auto">
          <a:xfrm>
            <a:off x="6678161" y="0"/>
            <a:ext cx="2065385" cy="156625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07028" y="5984341"/>
            <a:ext cx="1220206" cy="646331"/>
          </a:xfrm>
          <a:prstGeom prst="rect">
            <a:avLst/>
          </a:prstGeom>
          <a:noFill/>
        </p:spPr>
        <p:txBody>
          <a:bodyPr wrap="none" rtlCol="0">
            <a:spAutoFit/>
          </a:bodyPr>
          <a:lstStyle/>
          <a:p>
            <a:r>
              <a:rPr lang="en-US" sz="1200" dirty="0" smtClean="0"/>
              <a:t>Nicholas Biddle: </a:t>
            </a:r>
          </a:p>
          <a:p>
            <a:r>
              <a:rPr lang="en-US" sz="1200" dirty="0" smtClean="0"/>
              <a:t>President of the </a:t>
            </a:r>
          </a:p>
          <a:p>
            <a:r>
              <a:rPr lang="en-US" sz="1200" dirty="0" smtClean="0"/>
              <a:t>Bank of the US</a:t>
            </a:r>
            <a:endParaRPr lang="en-US" sz="1200" dirty="0"/>
          </a:p>
        </p:txBody>
      </p:sp>
      <p:pic>
        <p:nvPicPr>
          <p:cNvPr id="9226" name="Picture 10" descr="http://dailybail.com/storage/jackson%20bank%20mons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7254" y="0"/>
            <a:ext cx="3284746" cy="265266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8003263" y="4789283"/>
            <a:ext cx="1430448" cy="1810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568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dissolve">
                                      <p:cBhvr>
                                        <p:cTn id="10" dur="500"/>
                                        <p:tgtEl>
                                          <p:spTgt spid="286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dissolve">
                                      <p:cBhvr>
                                        <p:cTn id="15" dur="500"/>
                                        <p:tgtEl>
                                          <p:spTgt spid="286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8675">
                                            <p:txEl>
                                              <p:pRg st="3" end="3"/>
                                            </p:txEl>
                                          </p:spTgt>
                                        </p:tgtEl>
                                        <p:attrNameLst>
                                          <p:attrName>style.visibility</p:attrName>
                                        </p:attrNameLst>
                                      </p:cBhvr>
                                      <p:to>
                                        <p:strVal val="visible"/>
                                      </p:to>
                                    </p:set>
                                    <p:animEffect transition="in" filter="dissolve">
                                      <p:cBhvr>
                                        <p:cTn id="20" dur="500"/>
                                        <p:tgtEl>
                                          <p:spTgt spid="2867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dissolve">
                                      <p:cBhvr>
                                        <p:cTn id="23" dur="500"/>
                                        <p:tgtEl>
                                          <p:spTgt spid="286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8675">
                                            <p:txEl>
                                              <p:pRg st="5" end="5"/>
                                            </p:txEl>
                                          </p:spTgt>
                                        </p:tgtEl>
                                        <p:attrNameLst>
                                          <p:attrName>style.visibility</p:attrName>
                                        </p:attrNameLst>
                                      </p:cBhvr>
                                      <p:to>
                                        <p:strVal val="visible"/>
                                      </p:to>
                                    </p:set>
                                    <p:animEffect transition="in" filter="dissolve">
                                      <p:cBhvr>
                                        <p:cTn id="28" dur="500"/>
                                        <p:tgtEl>
                                          <p:spTgt spid="28675">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animEffect transition="in" filter="dissolve">
                                      <p:cBhvr>
                                        <p:cTn id="31" dur="500"/>
                                        <p:tgtEl>
                                          <p:spTgt spid="2867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675">
                                            <p:txEl>
                                              <p:pRg st="7" end="7"/>
                                            </p:txEl>
                                          </p:spTgt>
                                        </p:tgtEl>
                                        <p:attrNameLst>
                                          <p:attrName>style.visibility</p:attrName>
                                        </p:attrNameLst>
                                      </p:cBhvr>
                                      <p:to>
                                        <p:strVal val="visible"/>
                                      </p:to>
                                    </p:set>
                                    <p:animEffect transition="in" filter="dissolve">
                                      <p:cBhvr>
                                        <p:cTn id="36" dur="500"/>
                                        <p:tgtEl>
                                          <p:spTgt spid="28675">
                                            <p:txEl>
                                              <p:pRg st="7" end="7"/>
                                            </p:txEl>
                                          </p:spTgt>
                                        </p:tgtEl>
                                      </p:cBhvr>
                                    </p:animEffect>
                                  </p:childTnLst>
                                </p:cTn>
                              </p:par>
                            </p:childTnLst>
                          </p:cTn>
                        </p:par>
                        <p:par>
                          <p:cTn id="37" fill="hold">
                            <p:stCondLst>
                              <p:cond delay="500"/>
                            </p:stCondLst>
                            <p:childTnLst>
                              <p:par>
                                <p:cTn id="38" presetID="8" presetClass="entr" presetSubtype="3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amond(ou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791817" y="54116"/>
            <a:ext cx="9418983" cy="1938992"/>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a:spcBef>
                <a:spcPct val="50000"/>
              </a:spcBef>
              <a:defRPr/>
            </a:pPr>
            <a:r>
              <a:rPr lang="en-US" sz="6000" dirty="0">
                <a:effectLst>
                  <a:outerShdw blurRad="38100" dist="38100" dir="2700000" algn="tl">
                    <a:srgbClr val="000000"/>
                  </a:outerShdw>
                </a:effectLst>
                <a:latin typeface="Old Town" pitchFamily="34" charset="0"/>
              </a:rPr>
              <a:t>The “Monster” Is Destroyed!</a:t>
            </a:r>
          </a:p>
        </p:txBody>
      </p:sp>
      <p:sp>
        <p:nvSpPr>
          <p:cNvPr id="45059" name="Text Box 3"/>
          <p:cNvSpPr txBox="1">
            <a:spLocks noChangeArrowheads="1"/>
          </p:cNvSpPr>
          <p:nvPr/>
        </p:nvSpPr>
        <p:spPr bwMode="auto">
          <a:xfrm>
            <a:off x="1305339" y="1993108"/>
            <a:ext cx="6781800" cy="4770537"/>
          </a:xfrm>
          <a:prstGeom prst="rect">
            <a:avLst/>
          </a:prstGeom>
          <a:noFill/>
          <a:ln w="9525">
            <a:noFill/>
            <a:miter lim="800000"/>
            <a:headEnd/>
            <a:tailEnd/>
          </a:ln>
          <a:effectLst/>
        </p:spPr>
        <p:txBody>
          <a:bodyPr>
            <a:spAutoFit/>
          </a:bodyPr>
          <a:lstStyle/>
          <a:p>
            <a:pPr marL="514350" indent="-514350">
              <a:spcBef>
                <a:spcPct val="50000"/>
              </a:spcBef>
              <a:buClr>
                <a:schemeClr val="accent2"/>
              </a:buClr>
              <a:buSzPct val="80000"/>
              <a:buFont typeface="Arial" panose="020B0604020202020204" pitchFamily="34" charset="0"/>
              <a:buChar char="•"/>
              <a:defRPr/>
            </a:pPr>
            <a:r>
              <a:rPr lang="en-US" sz="3200" b="1" dirty="0" smtClean="0">
                <a:latin typeface="Arial" panose="020B0604020202020204" pitchFamily="34" charset="0"/>
                <a:cs typeface="Arial" panose="020B0604020202020204" pitchFamily="34" charset="0"/>
              </a:rPr>
              <a:t>1832 </a:t>
            </a:r>
            <a:r>
              <a:rPr lang="en-US" sz="3200" b="1" dirty="0">
                <a:latin typeface="Arial" panose="020B0604020202020204" pitchFamily="34" charset="0"/>
                <a:cs typeface="Arial" panose="020B0604020202020204" pitchFamily="34" charset="0"/>
                <a:sym typeface="Wingdings" pitchFamily="2" charset="2"/>
              </a:rPr>
              <a:t></a:t>
            </a:r>
            <a:r>
              <a:rPr lang="en-US" sz="3200" b="1" dirty="0">
                <a:latin typeface="Arial" panose="020B0604020202020204" pitchFamily="34" charset="0"/>
                <a:cs typeface="Arial" panose="020B0604020202020204" pitchFamily="34" charset="0"/>
              </a:rPr>
              <a:t> Jackson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vetoed the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extension of the 2</a:t>
            </a:r>
            <a:r>
              <a:rPr lang="en-US" sz="3200" b="1" baseline="30000" dirty="0">
                <a:latin typeface="Arial" panose="020B0604020202020204" pitchFamily="34" charset="0"/>
                <a:cs typeface="Arial" panose="020B0604020202020204" pitchFamily="34" charset="0"/>
              </a:rPr>
              <a:t>nd</a:t>
            </a:r>
            <a:r>
              <a:rPr lang="en-US" sz="3200" b="1" dirty="0">
                <a:latin typeface="Arial" panose="020B0604020202020204" pitchFamily="34" charset="0"/>
                <a:cs typeface="Arial" panose="020B0604020202020204" pitchFamily="34" charset="0"/>
              </a:rPr>
              <a:t> National Bank of the United States</a:t>
            </a:r>
            <a:r>
              <a:rPr lang="en-US" sz="3200" b="1" dirty="0" smtClean="0">
                <a:latin typeface="Arial" panose="020B0604020202020204" pitchFamily="34" charset="0"/>
                <a:cs typeface="Arial" panose="020B0604020202020204" pitchFamily="34" charset="0"/>
              </a:rPr>
              <a:t>.</a:t>
            </a:r>
          </a:p>
          <a:p>
            <a:pPr marL="514350" indent="-514350">
              <a:spcBef>
                <a:spcPct val="50000"/>
              </a:spcBef>
              <a:buClr>
                <a:schemeClr val="accent2"/>
              </a:buClr>
              <a:buSzPct val="8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“Pet Banks</a:t>
            </a:r>
            <a:r>
              <a:rPr lang="en-US" sz="3200" b="1" dirty="0"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a:p>
            <a:pPr marL="514350" indent="-514350">
              <a:spcBef>
                <a:spcPct val="50000"/>
              </a:spcBef>
              <a:buClr>
                <a:schemeClr val="accent2"/>
              </a:buClr>
              <a:buSzPct val="8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1836 </a:t>
            </a:r>
            <a:r>
              <a:rPr lang="en-US" sz="3200" b="1" dirty="0">
                <a:latin typeface="Arial" panose="020B0604020202020204" pitchFamily="34" charset="0"/>
                <a:cs typeface="Arial" panose="020B0604020202020204" pitchFamily="34" charset="0"/>
                <a:sym typeface="Wingdings" pitchFamily="2" charset="2"/>
              </a:rPr>
              <a:t></a:t>
            </a:r>
            <a:r>
              <a:rPr lang="en-US" sz="3200" b="1" dirty="0">
                <a:latin typeface="Arial" panose="020B0604020202020204" pitchFamily="34" charset="0"/>
                <a:cs typeface="Arial" panose="020B0604020202020204" pitchFamily="34" charset="0"/>
              </a:rPr>
              <a:t> the charter expired.</a:t>
            </a:r>
          </a:p>
          <a:p>
            <a:pPr marL="514350" indent="-514350">
              <a:spcBef>
                <a:spcPct val="50000"/>
              </a:spcBef>
              <a:buClr>
                <a:schemeClr val="accent2"/>
              </a:buClr>
              <a:buSzPct val="80000"/>
              <a:buFont typeface="Arial" panose="020B0604020202020204" pitchFamily="34" charset="0"/>
              <a:buChar char="•"/>
              <a:defRPr/>
            </a:pPr>
            <a:r>
              <a:rPr lang="en-US" sz="3200" b="1" dirty="0">
                <a:latin typeface="Arial" panose="020B0604020202020204" pitchFamily="34" charset="0"/>
                <a:cs typeface="Arial" panose="020B0604020202020204" pitchFamily="34" charset="0"/>
              </a:rPr>
              <a:t>1841 </a:t>
            </a:r>
            <a:r>
              <a:rPr lang="en-US" sz="3200" b="1" dirty="0">
                <a:latin typeface="Arial" panose="020B0604020202020204" pitchFamily="34" charset="0"/>
                <a:cs typeface="Arial" panose="020B0604020202020204" pitchFamily="34" charset="0"/>
                <a:sym typeface="Wingdings" pitchFamily="2" charset="2"/>
              </a:rPr>
              <a:t></a:t>
            </a:r>
            <a:r>
              <a:rPr lang="en-US" sz="3200" b="1" dirty="0">
                <a:latin typeface="Arial" panose="020B0604020202020204" pitchFamily="34" charset="0"/>
                <a:cs typeface="Arial" panose="020B0604020202020204" pitchFamily="34" charset="0"/>
              </a:rPr>
              <a:t> the bank went bankrupt!</a:t>
            </a:r>
          </a:p>
        </p:txBody>
      </p:sp>
    </p:spTree>
    <p:extLst>
      <p:ext uri="{BB962C8B-B14F-4D97-AF65-F5344CB8AC3E}">
        <p14:creationId xmlns:p14="http://schemas.microsoft.com/office/powerpoint/2010/main" val="2822601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9800" y="609600"/>
            <a:ext cx="7772400" cy="838200"/>
          </a:xfrm>
        </p:spPr>
        <p:txBody>
          <a:bodyPr/>
          <a:lstStyle/>
          <a:p>
            <a:r>
              <a:rPr lang="en-US" altLang="en-US"/>
              <a:t>The Nullification Crisis</a:t>
            </a:r>
          </a:p>
        </p:txBody>
      </p:sp>
      <p:sp>
        <p:nvSpPr>
          <p:cNvPr id="34819" name="Rectangle 3"/>
          <p:cNvSpPr>
            <a:spLocks noGrp="1" noChangeArrowheads="1"/>
          </p:cNvSpPr>
          <p:nvPr>
            <p:ph type="body" idx="1"/>
          </p:nvPr>
        </p:nvSpPr>
        <p:spPr>
          <a:xfrm>
            <a:off x="1905000" y="1524000"/>
            <a:ext cx="8458200" cy="4572000"/>
          </a:xfrm>
        </p:spPr>
        <p:txBody>
          <a:bodyPr/>
          <a:lstStyle/>
          <a:p>
            <a:r>
              <a:rPr lang="en-US" altLang="en-US" dirty="0"/>
              <a:t>Jackson wanted to the eliminate the federal debt.</a:t>
            </a:r>
          </a:p>
          <a:p>
            <a:r>
              <a:rPr lang="en-US" altLang="en-US" dirty="0"/>
              <a:t>Jackson’s View:</a:t>
            </a:r>
          </a:p>
          <a:p>
            <a:pPr lvl="1"/>
            <a:r>
              <a:rPr lang="en-US" altLang="en-US" dirty="0" smtClean="0"/>
              <a:t>Tariff </a:t>
            </a:r>
            <a:r>
              <a:rPr lang="en-US" altLang="en-US" dirty="0"/>
              <a:t>for short term to pay off debt, but it would be repealed after the debt is paid off.</a:t>
            </a:r>
          </a:p>
          <a:p>
            <a:r>
              <a:rPr lang="en-US" altLang="en-US" dirty="0"/>
              <a:t>Debate: </a:t>
            </a:r>
            <a:r>
              <a:rPr lang="en-US" altLang="en-US" i="1" dirty="0"/>
              <a:t>Use of Tariffs to pay off the debt?</a:t>
            </a:r>
            <a:endParaRPr lang="en-US" altLang="en-US" dirty="0"/>
          </a:p>
          <a:p>
            <a:pPr lvl="1"/>
            <a:r>
              <a:rPr lang="en-US" altLang="en-US" dirty="0"/>
              <a:t>North supported the Tariffs – protected merchants.</a:t>
            </a:r>
          </a:p>
          <a:p>
            <a:pPr lvl="1"/>
            <a:r>
              <a:rPr lang="en-US" altLang="en-US" dirty="0"/>
              <a:t>South opposed the Tariffs – higher prices on equipment and loss of profits.</a:t>
            </a:r>
          </a:p>
          <a:p>
            <a:pPr lvl="1"/>
            <a:endParaRPr lang="en-US" altLang="en-US" dirty="0"/>
          </a:p>
        </p:txBody>
      </p:sp>
    </p:spTree>
    <p:extLst>
      <p:ext uri="{BB962C8B-B14F-4D97-AF65-F5344CB8AC3E}">
        <p14:creationId xmlns:p14="http://schemas.microsoft.com/office/powerpoint/2010/main" val="475529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dissolve">
                                      <p:cBhvr>
                                        <p:cTn id="12" dur="500"/>
                                        <p:tgtEl>
                                          <p:spTgt spid="3481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dissolve">
                                      <p:cBhvr>
                                        <p:cTn id="15" dur="500"/>
                                        <p:tgtEl>
                                          <p:spTgt spid="348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4819">
                                            <p:txEl>
                                              <p:pRg st="3" end="3"/>
                                            </p:txEl>
                                          </p:spTgt>
                                        </p:tgtEl>
                                        <p:attrNameLst>
                                          <p:attrName>style.visibility</p:attrName>
                                        </p:attrNameLst>
                                      </p:cBhvr>
                                      <p:to>
                                        <p:strVal val="visible"/>
                                      </p:to>
                                    </p:set>
                                    <p:animEffect transition="in" filter="dissolve">
                                      <p:cBhvr>
                                        <p:cTn id="20" dur="500"/>
                                        <p:tgtEl>
                                          <p:spTgt spid="3481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dissolve">
                                      <p:cBhvr>
                                        <p:cTn id="23" dur="500"/>
                                        <p:tgtEl>
                                          <p:spTgt spid="3481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4819">
                                            <p:txEl>
                                              <p:pRg st="5" end="5"/>
                                            </p:txEl>
                                          </p:spTgt>
                                        </p:tgtEl>
                                        <p:attrNameLst>
                                          <p:attrName>style.visibility</p:attrName>
                                        </p:attrNameLst>
                                      </p:cBhvr>
                                      <p:to>
                                        <p:strVal val="visible"/>
                                      </p:to>
                                    </p:set>
                                    <p:animEffect transition="in" filter="dissolve">
                                      <p:cBhvr>
                                        <p:cTn id="26"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Nullification Crisis</a:t>
            </a:r>
          </a:p>
        </p:txBody>
      </p:sp>
      <p:sp>
        <p:nvSpPr>
          <p:cNvPr id="29699" name="Rectangle 3"/>
          <p:cNvSpPr>
            <a:spLocks noGrp="1" noChangeArrowheads="1"/>
          </p:cNvSpPr>
          <p:nvPr>
            <p:ph type="body" idx="1"/>
          </p:nvPr>
        </p:nvSpPr>
        <p:spPr>
          <a:xfrm>
            <a:off x="317500" y="1690688"/>
            <a:ext cx="6574367" cy="5167312"/>
          </a:xfrm>
        </p:spPr>
        <p:txBody>
          <a:bodyPr>
            <a:normAutofit fontScale="85000" lnSpcReduction="10000"/>
          </a:bodyPr>
          <a:lstStyle/>
          <a:p>
            <a:r>
              <a:rPr lang="en-US" dirty="0"/>
              <a:t>In 1828 congress passed the </a:t>
            </a:r>
            <a:r>
              <a:rPr lang="en-US" b="1" dirty="0"/>
              <a:t>Tariff Act of 1828</a:t>
            </a:r>
            <a:r>
              <a:rPr lang="en-US" dirty="0"/>
              <a:t> </a:t>
            </a:r>
            <a:r>
              <a:rPr lang="en-US" dirty="0" smtClean="0"/>
              <a:t>(</a:t>
            </a:r>
            <a:r>
              <a:rPr lang="en-US" i="1" dirty="0" smtClean="0"/>
              <a:t>The Tariff of Abominations</a:t>
            </a:r>
            <a:r>
              <a:rPr lang="en-US" dirty="0" smtClean="0"/>
              <a:t>) which </a:t>
            </a:r>
            <a:r>
              <a:rPr lang="en-US" dirty="0"/>
              <a:t>imposed taxes on imported goods. </a:t>
            </a:r>
            <a:endParaRPr lang="en-US" dirty="0" smtClean="0"/>
          </a:p>
          <a:p>
            <a:pPr lvl="1"/>
            <a:r>
              <a:rPr lang="en-US" dirty="0" smtClean="0"/>
              <a:t>Although </a:t>
            </a:r>
            <a:r>
              <a:rPr lang="en-US" dirty="0"/>
              <a:t>supported by Northern manufacturers, the Southern states opposed the tariff as it discouraged trade among nations. </a:t>
            </a:r>
            <a:endParaRPr lang="en-US" dirty="0" smtClean="0"/>
          </a:p>
          <a:p>
            <a:pPr lvl="1"/>
            <a:r>
              <a:rPr lang="en-US" altLang="en-US" dirty="0" smtClean="0"/>
              <a:t>Southern </a:t>
            </a:r>
            <a:r>
              <a:rPr lang="en-US" altLang="en-US" dirty="0"/>
              <a:t>states now paid more for European goods</a:t>
            </a:r>
          </a:p>
          <a:p>
            <a:r>
              <a:rPr lang="en-US" dirty="0" smtClean="0"/>
              <a:t>President </a:t>
            </a:r>
            <a:r>
              <a:rPr lang="en-US" dirty="0"/>
              <a:t>Jackson lowered the tax in 1832 but met continued resistance from Southern leaders such as </a:t>
            </a:r>
            <a:r>
              <a:rPr lang="en-US" b="1" dirty="0"/>
              <a:t>South Carolina Senator John C. Calhoun</a:t>
            </a:r>
            <a:r>
              <a:rPr lang="en-US" dirty="0" smtClean="0"/>
              <a:t>.</a:t>
            </a:r>
          </a:p>
          <a:p>
            <a:pPr lvl="1"/>
            <a:r>
              <a:rPr lang="en-US" dirty="0" smtClean="0"/>
              <a:t>Calhoun said that states could nullify (</a:t>
            </a:r>
            <a:r>
              <a:rPr lang="en-US" b="1" dirty="0" smtClean="0"/>
              <a:t>refuse </a:t>
            </a:r>
            <a:r>
              <a:rPr lang="en-US" b="1" dirty="0"/>
              <a:t>to </a:t>
            </a:r>
            <a:r>
              <a:rPr lang="en-US" b="1" dirty="0" smtClean="0"/>
              <a:t>comply</a:t>
            </a:r>
            <a:r>
              <a:rPr lang="en-US" dirty="0" smtClean="0"/>
              <a:t>) </a:t>
            </a:r>
            <a:r>
              <a:rPr lang="en-US" dirty="0"/>
              <a:t>with laws that went against the interests of the individual states.</a:t>
            </a:r>
            <a:endParaRPr lang="en-US" altLang="en-US" dirty="0" smtClean="0"/>
          </a:p>
          <a:p>
            <a:pPr lvl="1">
              <a:lnSpc>
                <a:spcPct val="90000"/>
              </a:lnSpc>
            </a:pPr>
            <a:r>
              <a:rPr lang="en-US" altLang="en-US" dirty="0" smtClean="0"/>
              <a:t>S.C. talked </a:t>
            </a:r>
            <a:r>
              <a:rPr lang="en-US" altLang="en-US" dirty="0"/>
              <a:t>about </a:t>
            </a:r>
            <a:r>
              <a:rPr lang="en-US" altLang="en-US" dirty="0" smtClean="0"/>
              <a:t>seceding (Leaving </a:t>
            </a:r>
            <a:r>
              <a:rPr lang="en-US" altLang="en-US" dirty="0"/>
              <a:t>the </a:t>
            </a:r>
            <a:r>
              <a:rPr lang="en-US" altLang="en-US" dirty="0" smtClean="0"/>
              <a:t>Union)</a:t>
            </a:r>
            <a:endParaRPr lang="en-US" altLang="en-US" dirty="0"/>
          </a:p>
          <a:p>
            <a:pPr>
              <a:lnSpc>
                <a:spcPct val="90000"/>
              </a:lnSpc>
            </a:pPr>
            <a:r>
              <a:rPr lang="en-US" altLang="en-US" dirty="0"/>
              <a:t>Jackson didn’t like this!</a:t>
            </a:r>
          </a:p>
          <a:p>
            <a:pPr lvl="1">
              <a:lnSpc>
                <a:spcPct val="90000"/>
              </a:lnSpc>
            </a:pPr>
            <a:r>
              <a:rPr lang="en-US" altLang="en-US" dirty="0"/>
              <a:t> He thought it would lead to civil war</a:t>
            </a:r>
          </a:p>
        </p:txBody>
      </p:sp>
      <p:sp>
        <p:nvSpPr>
          <p:cNvPr id="4" name="Rectangle 4"/>
          <p:cNvSpPr txBox="1">
            <a:spLocks noChangeArrowheads="1"/>
          </p:cNvSpPr>
          <p:nvPr/>
        </p:nvSpPr>
        <p:spPr>
          <a:xfrm>
            <a:off x="7412567" y="2909888"/>
            <a:ext cx="4267200" cy="3581400"/>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mtClean="0"/>
              <a:t>NULLIFICATION:</a:t>
            </a:r>
          </a:p>
          <a:p>
            <a:pPr lvl="1"/>
            <a:r>
              <a:rPr lang="en-US" altLang="en-US" smtClean="0"/>
              <a:t>States had the power over the Constitutionality of laws, not supreme court. If one state said a law is unconstitutional, then Congress must repeal the law. The federal government would need to amend the Constitution.</a:t>
            </a:r>
            <a:endParaRPr lang="en-US" altLang="en-US" dirty="0"/>
          </a:p>
        </p:txBody>
      </p:sp>
      <p:pic>
        <p:nvPicPr>
          <p:cNvPr id="5"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368" y="471488"/>
            <a:ext cx="190341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64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dissolve">
                                      <p:cBhvr>
                                        <p:cTn id="10" dur="500"/>
                                        <p:tgtEl>
                                          <p:spTgt spid="296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dissolve">
                                      <p:cBhvr>
                                        <p:cTn id="13" dur="500"/>
                                        <p:tgtEl>
                                          <p:spTgt spid="2969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dissolve">
                                      <p:cBhvr>
                                        <p:cTn id="16" dur="500"/>
                                        <p:tgtEl>
                                          <p:spTgt spid="2969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dissolve">
                                      <p:cBhvr>
                                        <p:cTn id="19" dur="500"/>
                                        <p:tgtEl>
                                          <p:spTgt spid="2969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dissolve">
                                      <p:cBhvr>
                                        <p:cTn id="22" dur="500"/>
                                        <p:tgtEl>
                                          <p:spTgt spid="2969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dissolve">
                                      <p:cBhvr>
                                        <p:cTn id="27" dur="500"/>
                                        <p:tgtEl>
                                          <p:spTgt spid="29699">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9699">
                                            <p:txEl>
                                              <p:pRg st="7" end="7"/>
                                            </p:txEl>
                                          </p:spTgt>
                                        </p:tgtEl>
                                        <p:attrNameLst>
                                          <p:attrName>style.visibility</p:attrName>
                                        </p:attrNameLst>
                                      </p:cBhvr>
                                      <p:to>
                                        <p:strVal val="visible"/>
                                      </p:to>
                                    </p:set>
                                    <p:animEffect transition="in" filter="dissolve">
                                      <p:cBhvr>
                                        <p:cTn id="30"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1422401" y="1524528"/>
            <a:ext cx="4445000" cy="4836515"/>
          </a:xfrm>
        </p:spPr>
        <p:txBody>
          <a:bodyPr>
            <a:normAutofit/>
          </a:bodyPr>
          <a:lstStyle/>
          <a:p>
            <a:r>
              <a:rPr lang="en-US" altLang="en-US" dirty="0"/>
              <a:t>Daniel Webster, Senator from Mass., argues that nullification is the same as treason. </a:t>
            </a:r>
          </a:p>
          <a:p>
            <a:r>
              <a:rPr lang="en-US" altLang="en-US" dirty="0"/>
              <a:t>Senator Haynes, Senator from SC, pushes for the West to join the fight with SC</a:t>
            </a:r>
            <a:r>
              <a:rPr lang="en-US" altLang="en-US" dirty="0" smtClean="0"/>
              <a:t>.</a:t>
            </a:r>
          </a:p>
          <a:p>
            <a:r>
              <a:rPr lang="en-US" altLang="en-US" dirty="0"/>
              <a:t>Most of Congress speaks out against nullification.</a:t>
            </a:r>
          </a:p>
          <a:p>
            <a:endParaRPr lang="en-US" altLang="en-US" dirty="0"/>
          </a:p>
        </p:txBody>
      </p:sp>
      <p:sp>
        <p:nvSpPr>
          <p:cNvPr id="40964" name="Rectangle 4"/>
          <p:cNvSpPr>
            <a:spLocks noGrp="1" noChangeArrowheads="1"/>
          </p:cNvSpPr>
          <p:nvPr>
            <p:ph type="body" sz="half" idx="2"/>
          </p:nvPr>
        </p:nvSpPr>
        <p:spPr>
          <a:xfrm>
            <a:off x="6824133" y="1842315"/>
            <a:ext cx="5367867" cy="4200939"/>
          </a:xfrm>
        </p:spPr>
        <p:txBody>
          <a:bodyPr>
            <a:normAutofit/>
          </a:bodyPr>
          <a:lstStyle/>
          <a:p>
            <a:pPr>
              <a:lnSpc>
                <a:spcPct val="90000"/>
              </a:lnSpc>
            </a:pPr>
            <a:r>
              <a:rPr lang="en-US" altLang="en-US" dirty="0" smtClean="0"/>
              <a:t>Jackson</a:t>
            </a:r>
            <a:r>
              <a:rPr lang="en-US" altLang="en-US" dirty="0"/>
              <a:t>, seeing the power play by VP Calhoun, fires most of his supporters within the government. </a:t>
            </a:r>
          </a:p>
          <a:p>
            <a:pPr>
              <a:lnSpc>
                <a:spcPct val="90000"/>
              </a:lnSpc>
            </a:pPr>
            <a:r>
              <a:rPr lang="en-US" altLang="en-US" dirty="0" smtClean="0"/>
              <a:t>Calhoun resigns from office and gets appointed to the US Senate from SC.</a:t>
            </a:r>
          </a:p>
          <a:p>
            <a:pPr>
              <a:lnSpc>
                <a:spcPct val="90000"/>
              </a:lnSpc>
              <a:buFont typeface="Wingdings" panose="05000000000000000000" pitchFamily="2" charset="2"/>
              <a:buNone/>
            </a:pPr>
            <a:endParaRPr lang="en-US" altLang="en-US" dirty="0"/>
          </a:p>
        </p:txBody>
      </p:sp>
      <p:pic>
        <p:nvPicPr>
          <p:cNvPr id="1026" name="Picture 2" descr="https://upload.wikimedia.org/wikipedia/commons/thumb/9/90/Robert_Y_Hayne.jpg/200px-Robert_Y_Hay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69" y="3352569"/>
            <a:ext cx="1087312" cy="1505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a/ad/DanielWebster_ca1847_Whipple_2403624668-crop.jpg/220px-DanielWebster_ca1847_Whipple_2403624668-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69" y="1357839"/>
            <a:ext cx="1088732" cy="16182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3461" y="461714"/>
            <a:ext cx="4952702" cy="707886"/>
          </a:xfrm>
          <a:prstGeom prst="rect">
            <a:avLst/>
          </a:prstGeom>
          <a:noFill/>
        </p:spPr>
        <p:txBody>
          <a:bodyPr wrap="none" rtlCol="0">
            <a:spAutoFit/>
          </a:bodyPr>
          <a:lstStyle/>
          <a:p>
            <a:r>
              <a:rPr lang="en-US" sz="4000" dirty="0" smtClean="0"/>
              <a:t>VIEWS OF THE TARRIFF</a:t>
            </a:r>
            <a:endParaRPr lang="en-US" sz="4000" dirty="0"/>
          </a:p>
        </p:txBody>
      </p:sp>
    </p:spTree>
    <p:extLst>
      <p:ext uri="{BB962C8B-B14F-4D97-AF65-F5344CB8AC3E}">
        <p14:creationId xmlns:p14="http://schemas.microsoft.com/office/powerpoint/2010/main" val="2547391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dissolv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dissolv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4">
                                            <p:txEl>
                                              <p:pRg st="0" end="0"/>
                                            </p:txEl>
                                          </p:spTgt>
                                        </p:tgtEl>
                                        <p:attrNameLst>
                                          <p:attrName>style.visibility</p:attrName>
                                        </p:attrNameLst>
                                      </p:cBhvr>
                                      <p:to>
                                        <p:strVal val="visible"/>
                                      </p:to>
                                    </p:set>
                                    <p:animEffect transition="in" filter="dissolve">
                                      <p:cBhvr>
                                        <p:cTn id="22" dur="500"/>
                                        <p:tgtEl>
                                          <p:spTgt spid="4096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4">
                                            <p:txEl>
                                              <p:pRg st="1" end="1"/>
                                            </p:txEl>
                                          </p:spTgt>
                                        </p:tgtEl>
                                        <p:attrNameLst>
                                          <p:attrName>style.visibility</p:attrName>
                                        </p:attrNameLst>
                                      </p:cBhvr>
                                      <p:to>
                                        <p:strVal val="visible"/>
                                      </p:to>
                                    </p:set>
                                    <p:animEffect transition="in" filter="dissolve">
                                      <p:cBhvr>
                                        <p:cTn id="27" dur="5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1444870" y="402488"/>
            <a:ext cx="5105400" cy="5867400"/>
          </a:xfrm>
        </p:spPr>
        <p:txBody>
          <a:bodyPr>
            <a:normAutofit fontScale="92500" lnSpcReduction="20000"/>
          </a:bodyPr>
          <a:lstStyle/>
          <a:p>
            <a:pPr>
              <a:lnSpc>
                <a:spcPct val="90000"/>
              </a:lnSpc>
            </a:pPr>
            <a:r>
              <a:rPr lang="en-US" altLang="en-US" dirty="0"/>
              <a:t>President Jackson sends warships to Charleston Harbor and threatens to hang Calhoun for treason.</a:t>
            </a:r>
          </a:p>
          <a:p>
            <a:pPr>
              <a:lnSpc>
                <a:spcPct val="90000"/>
              </a:lnSpc>
            </a:pPr>
            <a:r>
              <a:rPr lang="en-US" altLang="en-US" dirty="0"/>
              <a:t>SC calls a state convention and declares the Tariff of 1832 invalid and refuses to collect it.</a:t>
            </a:r>
          </a:p>
          <a:p>
            <a:pPr>
              <a:lnSpc>
                <a:spcPct val="90000"/>
              </a:lnSpc>
            </a:pPr>
            <a:r>
              <a:rPr lang="en-US" altLang="en-US" dirty="0"/>
              <a:t>Congress introduces a “force bill” to force SC to pay with force</a:t>
            </a:r>
            <a:r>
              <a:rPr lang="en-US" altLang="en-US" dirty="0" smtClean="0"/>
              <a:t>.</a:t>
            </a:r>
          </a:p>
          <a:p>
            <a:pPr lvl="1"/>
            <a:r>
              <a:rPr lang="en-US" b="1" dirty="0" smtClean="0"/>
              <a:t>Force Bill</a:t>
            </a:r>
            <a:r>
              <a:rPr lang="en-US" dirty="0" smtClean="0"/>
              <a:t>: the United States government would use force to impose federal laws. </a:t>
            </a:r>
          </a:p>
          <a:p>
            <a:r>
              <a:rPr lang="en-US" altLang="en-US" dirty="0" smtClean="0"/>
              <a:t>Henry Clay offers compromise: Tariffs would be reduced over a period of nine years.</a:t>
            </a:r>
          </a:p>
          <a:p>
            <a:pPr lvl="1"/>
            <a:r>
              <a:rPr lang="en-US" dirty="0" smtClean="0"/>
              <a:t>South Carolina backed down but seeds of secession were now planted into the politics of the nation.</a:t>
            </a:r>
            <a:endParaRPr lang="en-US" altLang="en-US" dirty="0" smtClean="0"/>
          </a:p>
        </p:txBody>
      </p:sp>
      <p:sp>
        <p:nvSpPr>
          <p:cNvPr id="41988" name="Rectangle 4"/>
          <p:cNvSpPr>
            <a:spLocks noGrp="1" noChangeArrowheads="1"/>
          </p:cNvSpPr>
          <p:nvPr>
            <p:ph type="body" sz="half" idx="2"/>
          </p:nvPr>
        </p:nvSpPr>
        <p:spPr>
          <a:xfrm>
            <a:off x="6172200" y="2514600"/>
            <a:ext cx="3810000" cy="3505200"/>
          </a:xfrm>
        </p:spPr>
        <p:txBody>
          <a:bodyPr/>
          <a:lstStyle/>
          <a:p>
            <a:pPr algn="ctr">
              <a:buFont typeface="Wingdings" panose="05000000000000000000" pitchFamily="2" charset="2"/>
              <a:buNone/>
            </a:pPr>
            <a:r>
              <a:rPr lang="en-US" altLang="en-US"/>
              <a:t> </a:t>
            </a:r>
          </a:p>
        </p:txBody>
      </p:sp>
      <p:pic>
        <p:nvPicPr>
          <p:cNvPr id="41990"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223" y="262467"/>
            <a:ext cx="2382024" cy="353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a:lum contrast="10000"/>
            <a:extLst>
              <a:ext uri="{28A0092B-C50C-407E-A947-70E740481C1C}">
                <a14:useLocalDpi xmlns:a14="http://schemas.microsoft.com/office/drawing/2010/main" val="0"/>
              </a:ext>
            </a:extLst>
          </a:blip>
          <a:srcRect/>
          <a:stretch>
            <a:fillRect/>
          </a:stretch>
        </p:blipFill>
        <p:spPr bwMode="auto">
          <a:xfrm>
            <a:off x="9457247" y="3336188"/>
            <a:ext cx="2621767" cy="3521812"/>
          </a:xfrm>
          <a:prstGeom prst="rect">
            <a:avLst/>
          </a:prstGeom>
          <a:noFill/>
          <a:ln w="190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75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ssolve">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dissolve">
                                      <p:cBhvr>
                                        <p:cTn id="17" dur="500"/>
                                        <p:tgtEl>
                                          <p:spTgt spid="4198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1987">
                                            <p:txEl>
                                              <p:pRg st="3" end="3"/>
                                            </p:txEl>
                                          </p:spTgt>
                                        </p:tgtEl>
                                        <p:attrNameLst>
                                          <p:attrName>style.visibility</p:attrName>
                                        </p:attrNameLst>
                                      </p:cBhvr>
                                      <p:to>
                                        <p:strVal val="visible"/>
                                      </p:to>
                                    </p:set>
                                    <p:animEffect transition="in" filter="dissolve">
                                      <p:cBhvr>
                                        <p:cTn id="20" dur="500"/>
                                        <p:tgtEl>
                                          <p:spTgt spid="419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animEffect transition="in" filter="dissolve">
                                      <p:cBhvr>
                                        <p:cTn id="25" dur="500"/>
                                        <p:tgtEl>
                                          <p:spTgt spid="41987">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987">
                                            <p:txEl>
                                              <p:pRg st="5" end="5"/>
                                            </p:txEl>
                                          </p:spTgt>
                                        </p:tgtEl>
                                        <p:attrNameLst>
                                          <p:attrName>style.visibility</p:attrName>
                                        </p:attrNameLst>
                                      </p:cBhvr>
                                      <p:to>
                                        <p:strVal val="visible"/>
                                      </p:to>
                                    </p:set>
                                    <p:animEffect transition="in" filter="dissolve">
                                      <p:cBhvr>
                                        <p:cTn id="28"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9467" y="136525"/>
            <a:ext cx="10515600" cy="1325563"/>
          </a:xfrm>
        </p:spPr>
        <p:txBody>
          <a:bodyPr/>
          <a:lstStyle/>
          <a:p>
            <a:r>
              <a:rPr lang="en-US" altLang="en-US" dirty="0"/>
              <a:t>Jackson on Secession</a:t>
            </a:r>
          </a:p>
        </p:txBody>
      </p:sp>
      <p:sp>
        <p:nvSpPr>
          <p:cNvPr id="30723" name="Rectangle 3"/>
          <p:cNvSpPr>
            <a:spLocks noGrp="1" noChangeArrowheads="1"/>
          </p:cNvSpPr>
          <p:nvPr>
            <p:ph type="body" idx="1"/>
          </p:nvPr>
        </p:nvSpPr>
        <p:spPr>
          <a:xfrm>
            <a:off x="389467" y="1462087"/>
            <a:ext cx="11717867" cy="3550180"/>
          </a:xfrm>
        </p:spPr>
        <p:txBody>
          <a:bodyPr>
            <a:normAutofit fontScale="92500"/>
          </a:bodyPr>
          <a:lstStyle/>
          <a:p>
            <a:r>
              <a:rPr lang="en-US" altLang="en-US" dirty="0"/>
              <a:t>“If one drop of blood be shed there in defiance of the laws of the United States, I will hang the first man of them I can get my hands on to the first tree I can find.”</a:t>
            </a:r>
          </a:p>
          <a:p>
            <a:r>
              <a:rPr lang="en-US" altLang="en-US" dirty="0"/>
              <a:t>“If we get in a war over this I will kill anyone responsible for starting the war</a:t>
            </a:r>
            <a:r>
              <a:rPr lang="en-US" altLang="en-US" dirty="0" smtClean="0"/>
              <a:t>.”</a:t>
            </a:r>
          </a:p>
          <a:p>
            <a:pPr marL="0" indent="0">
              <a:buNone/>
            </a:pPr>
            <a:endParaRPr lang="en-US" altLang="en-US" dirty="0" smtClean="0"/>
          </a:p>
          <a:p>
            <a:pPr marL="0" indent="0">
              <a:buNone/>
            </a:pPr>
            <a:r>
              <a:rPr lang="en-US" altLang="en-US" sz="4800" dirty="0" smtClean="0">
                <a:latin typeface="+mj-lt"/>
              </a:rPr>
              <a:t>View Of The Southern States</a:t>
            </a:r>
            <a:endParaRPr lang="en-US" altLang="en-US" sz="4800" dirty="0">
              <a:latin typeface="+mj-lt"/>
            </a:endParaRPr>
          </a:p>
          <a:p>
            <a:r>
              <a:rPr lang="en-US" altLang="en-US" dirty="0" smtClean="0"/>
              <a:t>If the gov. could place Tariffs on states, what could an anti-slavery president do?</a:t>
            </a:r>
          </a:p>
          <a:p>
            <a:pPr marL="0" indent="0">
              <a:buNone/>
            </a:pPr>
            <a:endParaRPr lang="en-US" altLang="en-US" dirty="0"/>
          </a:p>
        </p:txBody>
      </p:sp>
    </p:spTree>
    <p:extLst>
      <p:ext uri="{BB962C8B-B14F-4D97-AF65-F5344CB8AC3E}">
        <p14:creationId xmlns:p14="http://schemas.microsoft.com/office/powerpoint/2010/main" val="3065306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ssolv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dissolve">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dissolve">
                                      <p:cBhvr>
                                        <p:cTn id="22"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Compromise</a:t>
            </a:r>
            <a:endParaRPr lang="en-US" dirty="0"/>
          </a:p>
        </p:txBody>
      </p:sp>
      <p:sp>
        <p:nvSpPr>
          <p:cNvPr id="3" name="Text Placeholder 2"/>
          <p:cNvSpPr>
            <a:spLocks noGrp="1"/>
          </p:cNvSpPr>
          <p:nvPr>
            <p:ph type="body" idx="1"/>
          </p:nvPr>
        </p:nvSpPr>
        <p:spPr/>
        <p:txBody>
          <a:bodyPr>
            <a:normAutofit/>
          </a:bodyPr>
          <a:lstStyle/>
          <a:p>
            <a:r>
              <a:rPr lang="en-US" sz="4800" dirty="0" smtClean="0">
                <a:solidFill>
                  <a:schemeClr val="tx1"/>
                </a:solidFill>
              </a:rPr>
              <a:t>1820</a:t>
            </a:r>
            <a:endParaRPr lang="en-US" sz="4800" dirty="0">
              <a:solidFill>
                <a:schemeClr val="tx1"/>
              </a:solidFill>
            </a:endParaRPr>
          </a:p>
        </p:txBody>
      </p:sp>
    </p:spTree>
    <p:extLst>
      <p:ext uri="{BB962C8B-B14F-4D97-AF65-F5344CB8AC3E}">
        <p14:creationId xmlns:p14="http://schemas.microsoft.com/office/powerpoint/2010/main" val="40590356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870" y="-226918"/>
            <a:ext cx="10515600" cy="1325563"/>
          </a:xfrm>
        </p:spPr>
        <p:txBody>
          <a:bodyPr/>
          <a:lstStyle/>
          <a:p>
            <a:r>
              <a:rPr kumimoji="0" lang="en-US" altLang="en-US" dirty="0"/>
              <a:t>Andrew Jackson- Background</a:t>
            </a:r>
          </a:p>
        </p:txBody>
      </p:sp>
      <p:sp>
        <p:nvSpPr>
          <p:cNvPr id="5123" name="Rectangle 3"/>
          <p:cNvSpPr>
            <a:spLocks noGrp="1" noChangeArrowheads="1"/>
          </p:cNvSpPr>
          <p:nvPr>
            <p:ph type="body" idx="1"/>
          </p:nvPr>
        </p:nvSpPr>
        <p:spPr>
          <a:xfrm>
            <a:off x="756352" y="1185139"/>
            <a:ext cx="8077200" cy="4114800"/>
          </a:xfrm>
        </p:spPr>
        <p:txBody>
          <a:bodyPr/>
          <a:lstStyle/>
          <a:p>
            <a:r>
              <a:rPr kumimoji="0" lang="en-US" altLang="en-US" dirty="0"/>
              <a:t>Born in a log cabin on the frontier</a:t>
            </a:r>
          </a:p>
          <a:p>
            <a:r>
              <a:rPr kumimoji="0" lang="en-US" altLang="en-US" dirty="0"/>
              <a:t>His parents were immigrants from Ireland</a:t>
            </a:r>
          </a:p>
          <a:p>
            <a:r>
              <a:rPr kumimoji="0" lang="en-US" altLang="en-US" dirty="0"/>
              <a:t>They died by the time he was 15</a:t>
            </a:r>
          </a:p>
          <a:p>
            <a:r>
              <a:rPr kumimoji="0" lang="en-US" altLang="en-US" dirty="0"/>
              <a:t>He grew up tough</a:t>
            </a:r>
          </a:p>
        </p:txBody>
      </p:sp>
      <p:pic>
        <p:nvPicPr>
          <p:cNvPr id="23554" name="Picture 2" descr="http://thehermitage.com/wp-content/uploads/2014/10/jackson_revolu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267" y="3209154"/>
            <a:ext cx="5179475" cy="364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91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body" sz="half" idx="2"/>
          </p:nvPr>
        </p:nvSpPr>
        <p:spPr>
          <a:xfrm>
            <a:off x="0" y="1616076"/>
            <a:ext cx="6781800" cy="2667000"/>
          </a:xfrm>
        </p:spPr>
        <p:txBody>
          <a:bodyPr/>
          <a:lstStyle/>
          <a:p>
            <a:pPr>
              <a:buFont typeface="Monotype Sorts" pitchFamily="-12" charset="2"/>
              <a:buNone/>
            </a:pPr>
            <a:r>
              <a:rPr lang="en-US" altLang="en-US" b="1" i="0" dirty="0"/>
              <a:t>It marked the beginning of the </a:t>
            </a:r>
          </a:p>
          <a:p>
            <a:pPr>
              <a:buFont typeface="Monotype Sorts" pitchFamily="-12" charset="2"/>
              <a:buNone/>
            </a:pPr>
            <a:r>
              <a:rPr lang="en-US" altLang="en-US" b="1" i="0" dirty="0"/>
              <a:t>prolonged sectional conflict </a:t>
            </a:r>
            <a:r>
              <a:rPr lang="en-US" altLang="en-US" b="1" i="0" u="sng" dirty="0"/>
              <a:t>over </a:t>
            </a:r>
          </a:p>
          <a:p>
            <a:pPr>
              <a:buFont typeface="Monotype Sorts" pitchFamily="-12" charset="2"/>
              <a:buNone/>
            </a:pPr>
            <a:r>
              <a:rPr lang="en-US" altLang="en-US" b="1" i="0" u="sng" dirty="0"/>
              <a:t>the</a:t>
            </a:r>
            <a:r>
              <a:rPr lang="en-US" altLang="en-US" b="1" i="0" dirty="0"/>
              <a:t> </a:t>
            </a:r>
            <a:r>
              <a:rPr lang="en-US" altLang="en-US" b="1" i="0" u="sng" dirty="0"/>
              <a:t>extension of slavery</a:t>
            </a:r>
            <a:r>
              <a:rPr lang="en-US" altLang="en-US" b="1" i="0" dirty="0"/>
              <a:t> that led </a:t>
            </a:r>
          </a:p>
          <a:p>
            <a:pPr>
              <a:buFont typeface="Monotype Sorts" pitchFamily="-12" charset="2"/>
              <a:buNone/>
            </a:pPr>
            <a:r>
              <a:rPr lang="en-US" altLang="en-US" b="1" i="0" dirty="0"/>
              <a:t>to the American Civil War.</a:t>
            </a:r>
            <a:endParaRPr lang="en-US" altLang="en-US" b="1" dirty="0"/>
          </a:p>
        </p:txBody>
      </p:sp>
      <p:sp>
        <p:nvSpPr>
          <p:cNvPr id="5127" name="Text Box 7"/>
          <p:cNvSpPr txBox="1">
            <a:spLocks noChangeArrowheads="1"/>
          </p:cNvSpPr>
          <p:nvPr/>
        </p:nvSpPr>
        <p:spPr bwMode="auto">
          <a:xfrm>
            <a:off x="4648200" y="1143000"/>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128" name="Rectangle 8"/>
          <p:cNvSpPr>
            <a:spLocks noChangeArrowheads="1"/>
          </p:cNvSpPr>
          <p:nvPr/>
        </p:nvSpPr>
        <p:spPr bwMode="auto">
          <a:xfrm>
            <a:off x="1524000" y="1"/>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4800" b="1" dirty="0">
                <a:latin typeface="Antique Olive" pitchFamily="34" charset="0"/>
              </a:rPr>
              <a:t>The Missouri Compromise </a:t>
            </a:r>
          </a:p>
          <a:p>
            <a:pPr algn="ctr" eaLnBrk="1" hangingPunct="1"/>
            <a:r>
              <a:rPr lang="en-US" altLang="en-US" sz="4800" b="1" dirty="0">
                <a:latin typeface="Antique Olive" pitchFamily="34" charset="0"/>
              </a:rPr>
              <a:t>of 1820</a:t>
            </a:r>
            <a:endParaRPr lang="en-US" altLang="en-US" b="1" dirty="0">
              <a:latin typeface="Antique Olive" pitchFamily="34" charset="0"/>
            </a:endParaRPr>
          </a:p>
        </p:txBody>
      </p:sp>
      <p:pic>
        <p:nvPicPr>
          <p:cNvPr id="1026" name="Picture 2" descr="http://www.mrvanduyne.com/youngnation/change/MissCo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087" y="1982342"/>
            <a:ext cx="6866436" cy="46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59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ssolve">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ssolv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Grp="1" noChangeArrowheads="1"/>
          </p:cNvSpPr>
          <p:nvPr>
            <p:ph type="body" idx="1"/>
          </p:nvPr>
        </p:nvSpPr>
        <p:spPr>
          <a:xfrm>
            <a:off x="2160104" y="1096618"/>
            <a:ext cx="9144000" cy="2799522"/>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pPr eaLnBrk="1" hangingPunct="1">
              <a:spcBef>
                <a:spcPct val="50000"/>
              </a:spcBef>
              <a:buClrTx/>
              <a:buSzTx/>
              <a:buFontTx/>
              <a:buNone/>
            </a:pPr>
            <a:r>
              <a:rPr lang="en-US" altLang="en-US" sz="4800" dirty="0">
                <a:latin typeface="Antique Olive" pitchFamily="34" charset="0"/>
              </a:rPr>
              <a:t>	In 1819, Missouri wanted to enter the Union.  However, there were already 11 free states and 11 slave states. </a:t>
            </a:r>
          </a:p>
          <a:p>
            <a:pPr eaLnBrk="1" hangingPunct="1">
              <a:spcBef>
                <a:spcPct val="50000"/>
              </a:spcBef>
              <a:buClrTx/>
              <a:buSzTx/>
              <a:buFontTx/>
              <a:buChar char="•"/>
            </a:pPr>
            <a:endParaRPr lang="en-US" altLang="en-US" i="0" dirty="0">
              <a:latin typeface="Antique Olive" pitchFamily="34" charset="0"/>
            </a:endParaRPr>
          </a:p>
        </p:txBody>
      </p:sp>
      <p:sp>
        <p:nvSpPr>
          <p:cNvPr id="12293" name="Text Box 5"/>
          <p:cNvSpPr txBox="1">
            <a:spLocks noChangeArrowheads="1"/>
          </p:cNvSpPr>
          <p:nvPr/>
        </p:nvSpPr>
        <p:spPr bwMode="auto">
          <a:xfrm>
            <a:off x="1524000" y="4724401"/>
            <a:ext cx="9144000"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dirty="0" smtClean="0">
                <a:solidFill>
                  <a:srgbClr val="000000"/>
                </a:solidFill>
                <a:latin typeface="Antique Olive" pitchFamily="34" charset="0"/>
              </a:rPr>
              <a:t>Why did Missouri create a problem?</a:t>
            </a:r>
            <a:endParaRPr lang="en-US" altLang="en-US" sz="4400" dirty="0">
              <a:latin typeface="Antique Olive" pitchFamily="34" charset="0"/>
            </a:endParaRPr>
          </a:p>
        </p:txBody>
      </p:sp>
    </p:spTree>
    <p:extLst>
      <p:ext uri="{BB962C8B-B14F-4D97-AF65-F5344CB8AC3E}">
        <p14:creationId xmlns:p14="http://schemas.microsoft.com/office/powerpoint/2010/main" val="2516281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blinds(vertical)">
                                      <p:cBhvr>
                                        <p:cTn id="7" dur="500"/>
                                        <p:tgtEl>
                                          <p:spTgt spid="12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fltVal val="0"/>
                                          </p:val>
                                        </p:tav>
                                        <p:tav tm="100000">
                                          <p:val>
                                            <p:strVal val="#ppt_w"/>
                                          </p:val>
                                        </p:tav>
                                      </p:tavLst>
                                    </p:anim>
                                    <p:anim calcmode="lin" valueType="num">
                                      <p:cBhvr>
                                        <p:cTn id="13" dur="1000" fill="hold"/>
                                        <p:tgtEl>
                                          <p:spTgt spid="12293"/>
                                        </p:tgtEl>
                                        <p:attrNameLst>
                                          <p:attrName>ppt_h</p:attrName>
                                        </p:attrNameLst>
                                      </p:cBhvr>
                                      <p:tavLst>
                                        <p:tav tm="0">
                                          <p:val>
                                            <p:fltVal val="0"/>
                                          </p:val>
                                        </p:tav>
                                        <p:tav tm="100000">
                                          <p:val>
                                            <p:strVal val="#ppt_h"/>
                                          </p:val>
                                        </p:tav>
                                      </p:tavLst>
                                    </p:anim>
                                    <p:anim calcmode="lin" valueType="num">
                                      <p:cBhvr>
                                        <p:cTn id="14" dur="1000" fill="hold"/>
                                        <p:tgtEl>
                                          <p:spTgt spid="1229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2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P spid="1229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2209800" y="0"/>
            <a:ext cx="7772400" cy="1143000"/>
          </a:xfrm>
          <a:noFill/>
          <a:ln/>
          <a:extLst>
            <a:ext uri="{91240B29-F687-4f45-9708-019B960494DF}">
              <a14:hiddenLine xmlns:a14="http://schemas.microsoft.com/office/drawing/2010/main" w="12700" cap="sq">
                <a:solidFill>
                  <a:srgbClr val="FFFF00"/>
                </a:solidFill>
                <a:miter lim="800000"/>
                <a:headEnd type="none" w="sm" len="sm"/>
                <a:tailEnd type="none" w="sm" len="sm"/>
              </a14:hiddenLine>
            </a:ext>
          </a:extLst>
        </p:spPr>
        <p:txBody>
          <a:bodyPr/>
          <a:lstStyle/>
          <a:p>
            <a:pPr eaLnBrk="1" hangingPunct="1"/>
            <a:r>
              <a:rPr lang="en-US" altLang="en-US" sz="4800" b="1" dirty="0">
                <a:latin typeface="Antique Olive" pitchFamily="34" charset="0"/>
              </a:rPr>
              <a:t>Solution</a:t>
            </a:r>
            <a:r>
              <a:rPr lang="en-US" altLang="en-US" sz="4800" dirty="0">
                <a:latin typeface="Antique Olive" pitchFamily="34" charset="0"/>
              </a:rPr>
              <a:t>:</a:t>
            </a:r>
            <a:endParaRPr lang="en-US" altLang="en-US" sz="2400" b="1" dirty="0">
              <a:latin typeface="Antique Olive" pitchFamily="34" charset="0"/>
            </a:endParaRPr>
          </a:p>
        </p:txBody>
      </p:sp>
      <p:sp>
        <p:nvSpPr>
          <p:cNvPr id="13318" name="Rectangle 6"/>
          <p:cNvSpPr>
            <a:spLocks noChangeArrowheads="1"/>
          </p:cNvSpPr>
          <p:nvPr/>
        </p:nvSpPr>
        <p:spPr bwMode="auto">
          <a:xfrm>
            <a:off x="2857501" y="21415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3319" name="Picture 7" descr="Cla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391400" y="1905000"/>
            <a:ext cx="2941638" cy="4114800"/>
          </a:xfrm>
        </p:spPr>
      </p:pic>
      <p:sp>
        <p:nvSpPr>
          <p:cNvPr id="13320" name="Text Box 8"/>
          <p:cNvSpPr txBox="1">
            <a:spLocks noChangeArrowheads="1"/>
          </p:cNvSpPr>
          <p:nvPr/>
        </p:nvSpPr>
        <p:spPr bwMode="auto">
          <a:xfrm>
            <a:off x="2209800" y="1981200"/>
            <a:ext cx="266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3321" name="Rectangle 9"/>
          <p:cNvSpPr>
            <a:spLocks noChangeArrowheads="1"/>
          </p:cNvSpPr>
          <p:nvPr/>
        </p:nvSpPr>
        <p:spPr bwMode="auto">
          <a:xfrm>
            <a:off x="1186069" y="856357"/>
            <a:ext cx="54864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b="1" dirty="0">
                <a:latin typeface="Antique Olive" pitchFamily="34" charset="0"/>
              </a:rPr>
              <a:t>Senator Henry Clay suggested drawing a line at the 36º-30' N. latitude</a:t>
            </a:r>
            <a:r>
              <a:rPr lang="en-US" altLang="en-US" sz="3200" b="1" dirty="0" smtClean="0">
                <a:latin typeface="Antique Olive" pitchFamily="34" charset="0"/>
              </a:rPr>
              <a:t>.</a:t>
            </a:r>
          </a:p>
          <a:p>
            <a:pPr eaLnBrk="1" hangingPunct="1"/>
            <a:endParaRPr lang="en-US" altLang="en-US" sz="3200" b="1" dirty="0">
              <a:latin typeface="Antique Olive" pitchFamily="34" charset="0"/>
            </a:endParaRPr>
          </a:p>
          <a:p>
            <a:pPr eaLnBrk="1" hangingPunct="1"/>
            <a:r>
              <a:rPr lang="en-US" altLang="en-US" sz="3200" b="1" dirty="0" smtClean="0">
                <a:latin typeface="Antique Olive" pitchFamily="34" charset="0"/>
              </a:rPr>
              <a:t>Slavery </a:t>
            </a:r>
            <a:r>
              <a:rPr lang="en-US" altLang="en-US" sz="3200" b="1" dirty="0">
                <a:latin typeface="Antique Olive" pitchFamily="34" charset="0"/>
              </a:rPr>
              <a:t>would be banned everywhere north of this line.</a:t>
            </a:r>
          </a:p>
          <a:p>
            <a:pPr eaLnBrk="1" hangingPunct="1"/>
            <a:endParaRPr lang="en-US" altLang="en-US" sz="3200" b="1" dirty="0">
              <a:latin typeface="Antique Olive" pitchFamily="34" charset="0"/>
            </a:endParaRPr>
          </a:p>
          <a:p>
            <a:pPr eaLnBrk="1" hangingPunct="1"/>
            <a:r>
              <a:rPr lang="en-US" altLang="en-US" sz="3200" b="1" dirty="0">
                <a:latin typeface="Antique Olive" pitchFamily="34" charset="0"/>
              </a:rPr>
              <a:t>Missouri would join as a slave state, Maine as a free state.</a:t>
            </a:r>
            <a:endParaRPr lang="en-US" altLang="en-US" sz="3200" b="1" dirty="0">
              <a:solidFill>
                <a:schemeClr val="bg2"/>
              </a:solidFill>
              <a:latin typeface="Antique Olive" pitchFamily="34" charset="0"/>
            </a:endParaRPr>
          </a:p>
        </p:txBody>
      </p:sp>
    </p:spTree>
    <p:extLst>
      <p:ext uri="{BB962C8B-B14F-4D97-AF65-F5344CB8AC3E}">
        <p14:creationId xmlns:p14="http://schemas.microsoft.com/office/powerpoint/2010/main" val="1609638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wipe(left)">
                                      <p:cBhvr>
                                        <p:cTn id="12" dur="500"/>
                                        <p:tgtEl>
                                          <p:spTgt spid="13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21">
                                            <p:txEl>
                                              <p:pRg st="0" end="0"/>
                                            </p:txEl>
                                          </p:spTgt>
                                        </p:tgtEl>
                                        <p:attrNameLst>
                                          <p:attrName>style.visibility</p:attrName>
                                        </p:attrNameLst>
                                      </p:cBhvr>
                                      <p:to>
                                        <p:strVal val="visible"/>
                                      </p:to>
                                    </p:set>
                                    <p:animEffect transition="in" filter="dissolve">
                                      <p:cBhvr>
                                        <p:cTn id="17" dur="500"/>
                                        <p:tgtEl>
                                          <p:spTgt spid="133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21">
                                            <p:txEl>
                                              <p:pRg st="2" end="2"/>
                                            </p:txEl>
                                          </p:spTgt>
                                        </p:tgtEl>
                                        <p:attrNameLst>
                                          <p:attrName>style.visibility</p:attrName>
                                        </p:attrNameLst>
                                      </p:cBhvr>
                                      <p:to>
                                        <p:strVal val="visible"/>
                                      </p:to>
                                    </p:set>
                                    <p:animEffect transition="in" filter="dissolve">
                                      <p:cBhvr>
                                        <p:cTn id="22" dur="500"/>
                                        <p:tgtEl>
                                          <p:spTgt spid="1332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21">
                                            <p:txEl>
                                              <p:pRg st="4" end="4"/>
                                            </p:txEl>
                                          </p:spTgt>
                                        </p:tgtEl>
                                        <p:attrNameLst>
                                          <p:attrName>style.visibility</p:attrName>
                                        </p:attrNameLst>
                                      </p:cBhvr>
                                      <p:to>
                                        <p:strVal val="visible"/>
                                      </p:to>
                                    </p:set>
                                    <p:animEffect transition="in" filter="dissolve">
                                      <p:cBhvr>
                                        <p:cTn id="27" dur="500"/>
                                        <p:tgtEl>
                                          <p:spTgt spid="133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autoUpdateAnimBg="0"/>
      <p:bldP spid="1332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The Missouri Compromise</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174" y="2133600"/>
            <a:ext cx="44958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Line 4"/>
          <p:cNvSpPr>
            <a:spLocks noChangeShapeType="1"/>
          </p:cNvSpPr>
          <p:nvPr/>
        </p:nvSpPr>
        <p:spPr bwMode="auto">
          <a:xfrm>
            <a:off x="3276600" y="4419600"/>
            <a:ext cx="1066800" cy="0"/>
          </a:xfrm>
          <a:prstGeom prst="line">
            <a:avLst/>
          </a:prstGeom>
          <a:noFill/>
          <a:ln w="1111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Text Box 6"/>
          <p:cNvSpPr txBox="1">
            <a:spLocks noChangeArrowheads="1"/>
          </p:cNvSpPr>
          <p:nvPr/>
        </p:nvSpPr>
        <p:spPr bwMode="auto">
          <a:xfrm>
            <a:off x="6781800" y="21336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36</a:t>
            </a:r>
            <a:r>
              <a:rPr lang="en-US" altLang="en-US" sz="3600" b="1">
                <a:sym typeface="Symbol" panose="05050102010706020507" pitchFamily="18" charset="2"/>
              </a:rPr>
              <a:t> - 30’ Line</a:t>
            </a:r>
            <a:endParaRPr lang="en-US" altLang="en-US"/>
          </a:p>
        </p:txBody>
      </p:sp>
      <p:sp>
        <p:nvSpPr>
          <p:cNvPr id="32775" name="Text Box 7"/>
          <p:cNvSpPr txBox="1">
            <a:spLocks noChangeArrowheads="1"/>
          </p:cNvSpPr>
          <p:nvPr/>
        </p:nvSpPr>
        <p:spPr bwMode="auto">
          <a:xfrm>
            <a:off x="6781800" y="2971800"/>
            <a:ext cx="3124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Balance slave and free states in the future.</a:t>
            </a:r>
          </a:p>
        </p:txBody>
      </p:sp>
      <p:sp>
        <p:nvSpPr>
          <p:cNvPr id="32776" name="Text Box 8"/>
          <p:cNvSpPr txBox="1">
            <a:spLocks noChangeArrowheads="1"/>
          </p:cNvSpPr>
          <p:nvPr/>
        </p:nvSpPr>
        <p:spPr bwMode="auto">
          <a:xfrm>
            <a:off x="6781800" y="4495800"/>
            <a:ext cx="312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South has eyes on Texas.</a:t>
            </a:r>
          </a:p>
        </p:txBody>
      </p:sp>
      <p:sp>
        <p:nvSpPr>
          <p:cNvPr id="32777" name="Line 9"/>
          <p:cNvSpPr>
            <a:spLocks noChangeShapeType="1"/>
          </p:cNvSpPr>
          <p:nvPr/>
        </p:nvSpPr>
        <p:spPr bwMode="auto">
          <a:xfrm flipH="1">
            <a:off x="3657600" y="4876800"/>
            <a:ext cx="2971800" cy="381000"/>
          </a:xfrm>
          <a:prstGeom prst="line">
            <a:avLst/>
          </a:prstGeom>
          <a:noFill/>
          <a:ln w="9525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38729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utoUpdateAnimBg="0"/>
      <p:bldP spid="32776" grpId="0" autoUpdateAnimBg="0"/>
      <p:bldP spid="327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Indian Removal Act</a:t>
            </a:r>
            <a:endParaRPr lang="en-US" dirty="0"/>
          </a:p>
        </p:txBody>
      </p:sp>
      <p:sp>
        <p:nvSpPr>
          <p:cNvPr id="5" name="Text Placeholder 4"/>
          <p:cNvSpPr>
            <a:spLocks noGrp="1"/>
          </p:cNvSpPr>
          <p:nvPr>
            <p:ph type="body" idx="1"/>
          </p:nvPr>
        </p:nvSpPr>
        <p:spPr/>
        <p:txBody>
          <a:bodyPr>
            <a:normAutofit/>
          </a:bodyPr>
          <a:lstStyle/>
          <a:p>
            <a:r>
              <a:rPr lang="en-US" sz="3600" dirty="0" smtClean="0">
                <a:solidFill>
                  <a:schemeClr val="tx1"/>
                </a:solidFill>
              </a:rPr>
              <a:t>1830</a:t>
            </a:r>
            <a:endParaRPr lang="en-US" sz="3600" dirty="0">
              <a:solidFill>
                <a:schemeClr val="tx1"/>
              </a:solidFill>
            </a:endParaRPr>
          </a:p>
        </p:txBody>
      </p:sp>
    </p:spTree>
    <p:extLst>
      <p:ext uri="{BB962C8B-B14F-4D97-AF65-F5344CB8AC3E}">
        <p14:creationId xmlns:p14="http://schemas.microsoft.com/office/powerpoint/2010/main" val="11176090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solidFill>
                  <a:schemeClr val="tx1"/>
                </a:solidFill>
              </a:rPr>
              <a:t>Black Hawk War</a:t>
            </a:r>
            <a:endParaRPr lang="en-US" altLang="en-US"/>
          </a:p>
        </p:txBody>
      </p:sp>
      <p:sp>
        <p:nvSpPr>
          <p:cNvPr id="3075" name="Rectangle 3"/>
          <p:cNvSpPr>
            <a:spLocks noGrp="1" noChangeArrowheads="1"/>
          </p:cNvSpPr>
          <p:nvPr>
            <p:ph type="body" sz="half" idx="1"/>
          </p:nvPr>
        </p:nvSpPr>
        <p:spPr>
          <a:xfrm>
            <a:off x="1752600" y="1582738"/>
            <a:ext cx="4529138" cy="4360862"/>
          </a:xfrm>
        </p:spPr>
        <p:txBody>
          <a:bodyPr/>
          <a:lstStyle/>
          <a:p>
            <a:r>
              <a:rPr lang="en-US" altLang="en-US" sz="2400" dirty="0"/>
              <a:t>1827 - US </a:t>
            </a:r>
            <a:r>
              <a:rPr lang="en-US" altLang="en-US" sz="2400" dirty="0" err="1"/>
              <a:t>govt</a:t>
            </a:r>
            <a:r>
              <a:rPr lang="en-US" altLang="en-US" sz="2400" dirty="0"/>
              <a:t> says all Native Americans must leave Illinois</a:t>
            </a:r>
          </a:p>
          <a:p>
            <a:r>
              <a:rPr lang="en-US" altLang="en-US" sz="2400" dirty="0"/>
              <a:t>Chief Black Hawk of the Sauk refuses, saying no one can own land</a:t>
            </a:r>
          </a:p>
          <a:p>
            <a:r>
              <a:rPr lang="en-US" altLang="en-US" sz="2400" dirty="0"/>
              <a:t>US settlers moved into village when they were away hunting</a:t>
            </a:r>
          </a:p>
          <a:p>
            <a:r>
              <a:rPr lang="en-US" altLang="en-US" sz="2400" dirty="0"/>
              <a:t>After Sauk attacks, US troops drive out Indians</a:t>
            </a:r>
          </a:p>
        </p:txBody>
      </p:sp>
      <p:pic>
        <p:nvPicPr>
          <p:cNvPr id="3078"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46850" y="1524000"/>
            <a:ext cx="3398838" cy="4572000"/>
          </a:xfrm>
        </p:spPr>
      </p:pic>
    </p:spTree>
    <p:extLst>
      <p:ext uri="{BB962C8B-B14F-4D97-AF65-F5344CB8AC3E}">
        <p14:creationId xmlns:p14="http://schemas.microsoft.com/office/powerpoint/2010/main" val="31974806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dissolve">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228600"/>
            <a:ext cx="7772400" cy="1143000"/>
          </a:xfrm>
        </p:spPr>
        <p:txBody>
          <a:bodyPr/>
          <a:lstStyle/>
          <a:p>
            <a:r>
              <a:rPr lang="en-US" altLang="en-US" dirty="0">
                <a:solidFill>
                  <a:schemeClr val="tx1"/>
                </a:solidFill>
              </a:rPr>
              <a:t>Indian Removal </a:t>
            </a:r>
            <a:r>
              <a:rPr lang="en-US" altLang="en-US" dirty="0" smtClean="0">
                <a:solidFill>
                  <a:schemeClr val="tx1"/>
                </a:solidFill>
              </a:rPr>
              <a:t>Act-1830</a:t>
            </a:r>
            <a:endParaRPr lang="en-US" altLang="en-US" dirty="0"/>
          </a:p>
        </p:txBody>
      </p:sp>
      <p:sp>
        <p:nvSpPr>
          <p:cNvPr id="6148" name="Rectangle 4"/>
          <p:cNvSpPr>
            <a:spLocks noGrp="1" noChangeArrowheads="1"/>
          </p:cNvSpPr>
          <p:nvPr>
            <p:ph type="body" sz="half" idx="2"/>
          </p:nvPr>
        </p:nvSpPr>
        <p:spPr>
          <a:xfrm>
            <a:off x="7663069" y="1490870"/>
            <a:ext cx="4114800" cy="5562600"/>
          </a:xfrm>
        </p:spPr>
        <p:txBody>
          <a:bodyPr/>
          <a:lstStyle/>
          <a:p>
            <a:r>
              <a:rPr lang="en-US" altLang="en-US" dirty="0"/>
              <a:t>President Jackson pushes Congress to force Indians to move west of the Mississippi</a:t>
            </a:r>
          </a:p>
          <a:p>
            <a:r>
              <a:rPr lang="en-US" altLang="en-US" dirty="0"/>
              <a:t>Congress established Indian Territory (now Oklahoma) as the new Indian homeland</a:t>
            </a:r>
          </a:p>
          <a:p>
            <a:r>
              <a:rPr lang="en-US" altLang="en-US" dirty="0"/>
              <a:t>US </a:t>
            </a:r>
            <a:r>
              <a:rPr lang="en-US" altLang="en-US" dirty="0" err="1"/>
              <a:t>govt</a:t>
            </a:r>
            <a:r>
              <a:rPr lang="en-US" altLang="en-US" dirty="0"/>
              <a:t> creates Bureau of Indian Affairs</a:t>
            </a:r>
          </a:p>
          <a:p>
            <a:endParaRPr lang="en-US" altLang="en-US" sz="2400" dirty="0"/>
          </a:p>
        </p:txBody>
      </p:sp>
      <p:sp>
        <p:nvSpPr>
          <p:cNvPr id="2" name="Content Placeholder 1"/>
          <p:cNvSpPr>
            <a:spLocks noGrp="1"/>
          </p:cNvSpPr>
          <p:nvPr>
            <p:ph sz="half" idx="1"/>
          </p:nvPr>
        </p:nvSpPr>
        <p:spPr/>
        <p:txBody>
          <a:bodyPr/>
          <a:lstStyle/>
          <a:p>
            <a:endParaRPr lang="en-US"/>
          </a:p>
        </p:txBody>
      </p:sp>
      <p:pic>
        <p:nvPicPr>
          <p:cNvPr id="13314" name="Picture 2" descr="http://indianremovalactproject.weebly.com/uploads/1/4/2/3/14239137/2702757_orig.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4" t="2372" r="3324" b="8932"/>
          <a:stretch/>
        </p:blipFill>
        <p:spPr bwMode="auto">
          <a:xfrm>
            <a:off x="97697" y="1582738"/>
            <a:ext cx="7565372" cy="451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9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ssolve">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dissolve">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dissolve">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solidFill>
                  <a:schemeClr val="tx1"/>
                </a:solidFill>
              </a:rPr>
              <a:t>Cherokee Indians</a:t>
            </a:r>
            <a:endParaRPr lang="en-US" altLang="en-US"/>
          </a:p>
        </p:txBody>
      </p:sp>
      <p:sp>
        <p:nvSpPr>
          <p:cNvPr id="9220" name="Rectangle 4"/>
          <p:cNvSpPr>
            <a:spLocks noGrp="1" noChangeArrowheads="1"/>
          </p:cNvSpPr>
          <p:nvPr>
            <p:ph type="body" sz="half" idx="2"/>
          </p:nvPr>
        </p:nvSpPr>
        <p:spPr>
          <a:xfrm>
            <a:off x="5748338" y="1582738"/>
            <a:ext cx="4462462" cy="4114800"/>
          </a:xfrm>
        </p:spPr>
        <p:txBody>
          <a:bodyPr/>
          <a:lstStyle/>
          <a:p>
            <a:r>
              <a:rPr lang="en-US" altLang="en-US" sz="2400"/>
              <a:t>Lived peacefully in the Appalachian Mountains of Georgia and Tennessee</a:t>
            </a:r>
          </a:p>
          <a:p>
            <a:r>
              <a:rPr lang="en-US" altLang="en-US" sz="2400"/>
              <a:t>Adopted culture of whites - wrote and spoke English</a:t>
            </a:r>
          </a:p>
          <a:p>
            <a:r>
              <a:rPr lang="en-US" altLang="en-US" sz="2400"/>
              <a:t>Had own written language and newspaper</a:t>
            </a:r>
          </a:p>
          <a:p>
            <a:r>
              <a:rPr lang="en-US" altLang="en-US" sz="2400"/>
              <a:t>Based their government on the U.S. Constitution</a:t>
            </a:r>
          </a:p>
        </p:txBody>
      </p:sp>
      <p:pic>
        <p:nvPicPr>
          <p:cNvPr id="9222"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85938" y="1630363"/>
            <a:ext cx="3810000" cy="4019550"/>
          </a:xfrm>
        </p:spPr>
      </p:pic>
    </p:spTree>
    <p:extLst>
      <p:ext uri="{BB962C8B-B14F-4D97-AF65-F5344CB8AC3E}">
        <p14:creationId xmlns:p14="http://schemas.microsoft.com/office/powerpoint/2010/main" val="19268052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dissolve">
                                      <p:cBhvr>
                                        <p:cTn id="12" dur="500"/>
                                        <p:tgtEl>
                                          <p:spTgt spid="9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dissolve">
                                      <p:cBhvr>
                                        <p:cTn id="17" dur="500"/>
                                        <p:tgtEl>
                                          <p:spTgt spid="92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dissolve">
                                      <p:cBhvr>
                                        <p:cTn id="22"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solidFill>
                  <a:schemeClr val="tx1"/>
                </a:solidFill>
              </a:rPr>
              <a:t>Cherokee Sue For Land</a:t>
            </a:r>
            <a:endParaRPr lang="en-US" altLang="en-US"/>
          </a:p>
        </p:txBody>
      </p:sp>
      <p:sp>
        <p:nvSpPr>
          <p:cNvPr id="10244" name="Rectangle 4"/>
          <p:cNvSpPr>
            <a:spLocks noGrp="1" noChangeArrowheads="1"/>
          </p:cNvSpPr>
          <p:nvPr>
            <p:ph type="body" sz="half" idx="2"/>
          </p:nvPr>
        </p:nvSpPr>
        <p:spPr>
          <a:xfrm>
            <a:off x="5748338" y="1582738"/>
            <a:ext cx="4233862" cy="4114800"/>
          </a:xfrm>
        </p:spPr>
        <p:txBody>
          <a:bodyPr/>
          <a:lstStyle/>
          <a:p>
            <a:r>
              <a:rPr lang="en-US" altLang="en-US" dirty="0"/>
              <a:t>Cherokee sued the government of Georgia for taking their land</a:t>
            </a:r>
          </a:p>
          <a:p>
            <a:r>
              <a:rPr lang="en-US" altLang="en-US" dirty="0">
                <a:solidFill>
                  <a:srgbClr val="FF0000"/>
                </a:solidFill>
              </a:rPr>
              <a:t>Worcester vs. Georgia </a:t>
            </a:r>
            <a:r>
              <a:rPr lang="en-US" altLang="en-US" dirty="0"/>
              <a:t>- Supreme Court rules Georgia’s actions are illegal and that the Cherokee can stay</a:t>
            </a:r>
          </a:p>
        </p:txBody>
      </p:sp>
      <p:sp>
        <p:nvSpPr>
          <p:cNvPr id="5" name="Rectangle 2"/>
          <p:cNvSpPr txBox="1">
            <a:spLocks noChangeArrowheads="1"/>
          </p:cNvSpPr>
          <p:nvPr/>
        </p:nvSpPr>
        <p:spPr>
          <a:xfrm>
            <a:off x="4018722" y="5913438"/>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smtClean="0"/>
              <a:t>President Andrew Jackson</a:t>
            </a:r>
            <a:endParaRPr lang="en-US" altLang="en-US" sz="2400" dirty="0"/>
          </a:p>
        </p:txBody>
      </p:sp>
      <p:sp>
        <p:nvSpPr>
          <p:cNvPr id="6" name="Text Box 3"/>
          <p:cNvSpPr txBox="1">
            <a:spLocks noChangeArrowheads="1"/>
          </p:cNvSpPr>
          <p:nvPr/>
        </p:nvSpPr>
        <p:spPr bwMode="auto">
          <a:xfrm>
            <a:off x="3690938" y="5497939"/>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“Chief Justice John Marshall has made his decision.  Now let him enforce it.”</a:t>
            </a:r>
          </a:p>
        </p:txBody>
      </p:sp>
      <p:pic>
        <p:nvPicPr>
          <p:cNvPr id="7170" name="Picture 2" descr="http://prodimage.images-bn.com/pimages/9781934255711_p0_v1_s192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765" y="1442981"/>
            <a:ext cx="2481815" cy="383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393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dissolve">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dissolve">
                                      <p:cBhvr>
                                        <p:cTn id="12" dur="500"/>
                                        <p:tgtEl>
                                          <p:spTgt spid="10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solidFill>
                  <a:schemeClr val="tx1"/>
                </a:solidFill>
              </a:rPr>
              <a:t>Trail of Tears</a:t>
            </a:r>
            <a:endParaRPr lang="en-US" altLang="en-US"/>
          </a:p>
        </p:txBody>
      </p:sp>
      <p:sp>
        <p:nvSpPr>
          <p:cNvPr id="12292" name="Rectangle 4"/>
          <p:cNvSpPr>
            <a:spLocks noGrp="1" noChangeArrowheads="1"/>
          </p:cNvSpPr>
          <p:nvPr>
            <p:ph type="body" sz="half" idx="2"/>
          </p:nvPr>
        </p:nvSpPr>
        <p:spPr>
          <a:xfrm>
            <a:off x="7706139" y="1366838"/>
            <a:ext cx="4343400" cy="5327374"/>
          </a:xfrm>
        </p:spPr>
        <p:txBody>
          <a:bodyPr>
            <a:normAutofit/>
          </a:bodyPr>
          <a:lstStyle/>
          <a:p>
            <a:r>
              <a:rPr lang="en-US" altLang="en-US" dirty="0"/>
              <a:t>Georgia govt. smashes in Cherokee printing press </a:t>
            </a:r>
          </a:p>
          <a:p>
            <a:r>
              <a:rPr lang="en-US" altLang="en-US" dirty="0"/>
              <a:t>US troops move 18,000 Cherokee at gunpoint 800 miles from 1838-1839</a:t>
            </a:r>
          </a:p>
          <a:p>
            <a:r>
              <a:rPr lang="en-US" altLang="en-US" dirty="0"/>
              <a:t>25% of Cherokee died - most elderly and </a:t>
            </a:r>
            <a:r>
              <a:rPr lang="en-US" altLang="en-US" dirty="0" smtClean="0"/>
              <a:t>children</a:t>
            </a:r>
          </a:p>
          <a:p>
            <a:r>
              <a:rPr lang="en-US" altLang="en-US" dirty="0" smtClean="0"/>
              <a:t>This happened under President Van Buren’s term in office</a:t>
            </a:r>
            <a:endParaRPr lang="en-US" altLang="en-US" dirty="0"/>
          </a:p>
        </p:txBody>
      </p:sp>
      <p:pic>
        <p:nvPicPr>
          <p:cNvPr id="12294"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30694" y="1366838"/>
            <a:ext cx="7108049" cy="4696032"/>
          </a:xfrm>
        </p:spPr>
      </p:pic>
    </p:spTree>
    <p:extLst>
      <p:ext uri="{BB962C8B-B14F-4D97-AF65-F5344CB8AC3E}">
        <p14:creationId xmlns:p14="http://schemas.microsoft.com/office/powerpoint/2010/main" val="20035401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dissolve">
                                      <p:cBhvr>
                                        <p:cTn id="7" dur="500"/>
                                        <p:tgtEl>
                                          <p:spTgt spid="12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dissolve">
                                      <p:cBhvr>
                                        <p:cTn id="12" dur="500"/>
                                        <p:tgtEl>
                                          <p:spTgt spid="122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Effect transition="in" filter="dissolve">
                                      <p:cBhvr>
                                        <p:cTn id="17" dur="500"/>
                                        <p:tgtEl>
                                          <p:spTgt spid="12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2">
                                            <p:txEl>
                                              <p:pRg st="3" end="3"/>
                                            </p:txEl>
                                          </p:spTgt>
                                        </p:tgtEl>
                                        <p:attrNameLst>
                                          <p:attrName>style.visibility</p:attrName>
                                        </p:attrNameLst>
                                      </p:cBhvr>
                                      <p:to>
                                        <p:strVal val="visible"/>
                                      </p:to>
                                    </p:set>
                                    <p:animEffect transition="in" filter="dissolve">
                                      <p:cBhvr>
                                        <p:cTn id="22" dur="500"/>
                                        <p:tgtEl>
                                          <p:spTgt spid="12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a:t>A Military Man</a:t>
            </a:r>
          </a:p>
        </p:txBody>
      </p:sp>
      <p:sp>
        <p:nvSpPr>
          <p:cNvPr id="1027" name="Rectangle 3"/>
          <p:cNvSpPr>
            <a:spLocks noGrp="1" noChangeArrowheads="1"/>
          </p:cNvSpPr>
          <p:nvPr>
            <p:ph type="body" idx="1"/>
          </p:nvPr>
        </p:nvSpPr>
        <p:spPr>
          <a:xfrm>
            <a:off x="747822" y="1693509"/>
            <a:ext cx="4495800" cy="4114800"/>
          </a:xfrm>
        </p:spPr>
        <p:txBody>
          <a:bodyPr>
            <a:normAutofit lnSpcReduction="10000"/>
          </a:bodyPr>
          <a:lstStyle/>
          <a:p>
            <a:pPr>
              <a:lnSpc>
                <a:spcPct val="90000"/>
              </a:lnSpc>
            </a:pPr>
            <a:r>
              <a:rPr lang="en-US" altLang="en-US" dirty="0"/>
              <a:t>Joined American Revolution at age of 13</a:t>
            </a:r>
          </a:p>
          <a:p>
            <a:pPr>
              <a:lnSpc>
                <a:spcPct val="90000"/>
              </a:lnSpc>
            </a:pPr>
            <a:r>
              <a:rPr lang="en-US" altLang="en-US" dirty="0"/>
              <a:t>Creek War Victory</a:t>
            </a:r>
          </a:p>
          <a:p>
            <a:pPr lvl="1">
              <a:lnSpc>
                <a:spcPct val="90000"/>
              </a:lnSpc>
            </a:pPr>
            <a:r>
              <a:rPr lang="en-US" altLang="en-US" dirty="0"/>
              <a:t>Indian battle during the War of 1812</a:t>
            </a:r>
          </a:p>
          <a:p>
            <a:pPr>
              <a:lnSpc>
                <a:spcPct val="90000"/>
              </a:lnSpc>
            </a:pPr>
            <a:r>
              <a:rPr lang="en-US" altLang="en-US" dirty="0"/>
              <a:t>War of 1812</a:t>
            </a:r>
          </a:p>
          <a:p>
            <a:pPr lvl="1">
              <a:lnSpc>
                <a:spcPct val="90000"/>
              </a:lnSpc>
            </a:pPr>
            <a:r>
              <a:rPr lang="en-US" altLang="en-US" dirty="0"/>
              <a:t>Victory at Battle of New Orleans</a:t>
            </a:r>
          </a:p>
          <a:p>
            <a:pPr>
              <a:lnSpc>
                <a:spcPct val="90000"/>
              </a:lnSpc>
            </a:pPr>
            <a:r>
              <a:rPr lang="en-US" altLang="en-US" dirty="0"/>
              <a:t>1818 Seminole Victories</a:t>
            </a:r>
          </a:p>
          <a:p>
            <a:pPr lvl="1">
              <a:lnSpc>
                <a:spcPct val="90000"/>
              </a:lnSpc>
            </a:pPr>
            <a:r>
              <a:rPr lang="en-US" altLang="en-US" dirty="0"/>
              <a:t>Helped regain Florida</a:t>
            </a:r>
          </a:p>
        </p:txBody>
      </p:sp>
      <p:pic>
        <p:nvPicPr>
          <p:cNvPr id="21506" name="Picture 2" descr="http://digitalvaults.org/images/assets/000/017/340/17340_dt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189" y="1189776"/>
            <a:ext cx="3972806" cy="546794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3.bp.blogspot.com/-nyonM_yxLIA/UEikmptatcI/AAAAAAAAD_w/AGyjhs4frtQ/s1600/jackson-Battle_of_New_Orlea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4631" y="0"/>
            <a:ext cx="3466863" cy="214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7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dissolve">
                                      <p:cBhvr>
                                        <p:cTn id="12" dur="500"/>
                                        <p:tgtEl>
                                          <p:spTgt spid="102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dissolve">
                                      <p:cBhvr>
                                        <p:cTn id="15" dur="500"/>
                                        <p:tgtEl>
                                          <p:spTgt spid="10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dissolve">
                                      <p:cBhvr>
                                        <p:cTn id="20" dur="500"/>
                                        <p:tgtEl>
                                          <p:spTgt spid="1027">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dissolve">
                                      <p:cBhvr>
                                        <p:cTn id="23" dur="500"/>
                                        <p:tgtEl>
                                          <p:spTgt spid="102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27">
                                            <p:txEl>
                                              <p:pRg st="5" end="5"/>
                                            </p:txEl>
                                          </p:spTgt>
                                        </p:tgtEl>
                                        <p:attrNameLst>
                                          <p:attrName>style.visibility</p:attrName>
                                        </p:attrNameLst>
                                      </p:cBhvr>
                                      <p:to>
                                        <p:strVal val="visible"/>
                                      </p:to>
                                    </p:set>
                                    <p:animEffect transition="in" filter="dissolve">
                                      <p:cBhvr>
                                        <p:cTn id="28" dur="500"/>
                                        <p:tgtEl>
                                          <p:spTgt spid="1027">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27">
                                            <p:txEl>
                                              <p:pRg st="6" end="6"/>
                                            </p:txEl>
                                          </p:spTgt>
                                        </p:tgtEl>
                                        <p:attrNameLst>
                                          <p:attrName>style.visibility</p:attrName>
                                        </p:attrNameLst>
                                      </p:cBhvr>
                                      <p:to>
                                        <p:strVal val="visible"/>
                                      </p:to>
                                    </p:set>
                                    <p:animEffect transition="in" filter="dissolve">
                                      <p:cBhvr>
                                        <p:cTn id="31" dur="500"/>
                                        <p:tgtEl>
                                          <p:spTgt spid="10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905000" y="169335"/>
            <a:ext cx="7467600" cy="9239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5400" dirty="0">
                <a:solidFill>
                  <a:srgbClr val="8C4600"/>
                </a:solidFill>
                <a:effectLst>
                  <a:outerShdw blurRad="38100" dist="38100" dir="2700000" algn="tl">
                    <a:srgbClr val="000000"/>
                  </a:outerShdw>
                </a:effectLst>
                <a:latin typeface="Old Town" pitchFamily="34" charset="0"/>
              </a:rPr>
              <a:t>Positions on the Key Issues of 1832</a:t>
            </a:r>
          </a:p>
        </p:txBody>
      </p:sp>
      <p:sp>
        <p:nvSpPr>
          <p:cNvPr id="4" name="Pentagon 3"/>
          <p:cNvSpPr/>
          <p:nvPr/>
        </p:nvSpPr>
        <p:spPr>
          <a:xfrm>
            <a:off x="2707783" y="2159120"/>
            <a:ext cx="2209800" cy="369332"/>
          </a:xfrm>
          <a:prstGeom prst="homePlate">
            <a:avLst/>
          </a:prstGeom>
          <a:solidFill>
            <a:srgbClr val="C00000"/>
          </a:solidFill>
          <a:ln>
            <a:noFill/>
          </a:ln>
          <a:effectLst>
            <a:outerShdw blurRad="50800" dist="50800" dir="5400000" algn="ctr" rotWithShape="0">
              <a:schemeClr val="tx1"/>
            </a:outerShdw>
          </a:effectLst>
          <a:scene3d>
            <a:camera prst="orthographicFront"/>
            <a:lightRig rig="threePt" dir="t"/>
          </a:scene3d>
          <a:sp3d extrusionH="76200">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dirty="0">
                <a:effectLst>
                  <a:outerShdw blurRad="38100" dist="38100" dir="2700000" algn="tl">
                    <a:srgbClr val="000000">
                      <a:alpha val="43137"/>
                    </a:srgbClr>
                  </a:outerShdw>
                </a:effectLst>
                <a:latin typeface="Comic Sans MS" pitchFamily="66" charset="0"/>
              </a:rPr>
              <a:t>WHIGS</a:t>
            </a:r>
          </a:p>
        </p:txBody>
      </p:sp>
      <p:sp>
        <p:nvSpPr>
          <p:cNvPr id="6" name="Pentagon 5"/>
          <p:cNvSpPr/>
          <p:nvPr/>
        </p:nvSpPr>
        <p:spPr>
          <a:xfrm flipH="1">
            <a:off x="6746383" y="2159120"/>
            <a:ext cx="2209800" cy="369332"/>
          </a:xfrm>
          <a:prstGeom prst="homePlate">
            <a:avLst/>
          </a:prstGeom>
          <a:solidFill>
            <a:srgbClr val="0000FF"/>
          </a:solidFill>
          <a:ln>
            <a:noFill/>
          </a:ln>
          <a:effectLst>
            <a:outerShdw blurRad="50800" dist="50800" dir="5400000" algn="ctr" rotWithShape="0">
              <a:schemeClr val="tx1"/>
            </a:outerShdw>
          </a:effectLst>
          <a:scene3d>
            <a:camera prst="orthographicFront"/>
            <a:lightRig rig="threePt" dir="t"/>
          </a:scene3d>
          <a:sp3d extrusionH="76200">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dirty="0">
                <a:effectLst>
                  <a:outerShdw blurRad="38100" dist="38100" dir="2700000" algn="tl">
                    <a:srgbClr val="000000">
                      <a:alpha val="43137"/>
                    </a:srgbClr>
                  </a:outerShdw>
                </a:effectLst>
                <a:latin typeface="Comic Sans MS" pitchFamily="66" charset="0"/>
              </a:rPr>
              <a:t>DEMOCRATS</a:t>
            </a:r>
          </a:p>
        </p:txBody>
      </p:sp>
      <p:sp>
        <p:nvSpPr>
          <p:cNvPr id="7" name="Explosion 1 6"/>
          <p:cNvSpPr/>
          <p:nvPr/>
        </p:nvSpPr>
        <p:spPr>
          <a:xfrm>
            <a:off x="5222383" y="1778120"/>
            <a:ext cx="1219200" cy="1143000"/>
          </a:xfrm>
          <a:prstGeom prst="irregularSeal1">
            <a:avLst/>
          </a:prstGeom>
          <a:solidFill>
            <a:srgbClr val="FFC000"/>
          </a:solidFill>
          <a:ln>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2402983" y="2844921"/>
            <a:ext cx="3048000" cy="3540125"/>
          </a:xfrm>
          <a:prstGeom prst="rect">
            <a:avLst/>
          </a:prstGeom>
          <a:noFill/>
        </p:spPr>
        <p:txBody>
          <a:bodyPr>
            <a:spAutoFit/>
          </a:bodyPr>
          <a:lstStyle/>
          <a:p>
            <a:pPr marL="228600" indent="-228600">
              <a:buClr>
                <a:srgbClr val="C00000"/>
              </a:buClr>
              <a:buSzPct val="115000"/>
              <a:buFont typeface="Arial" pitchFamily="34" charset="0"/>
              <a:buChar char="•"/>
              <a:tabLst>
                <a:tab pos="228600" algn="l"/>
              </a:tabLst>
              <a:defRPr/>
            </a:pPr>
            <a:r>
              <a:rPr lang="en-US" sz="1600" dirty="0">
                <a:latin typeface="Arial" charset="0"/>
              </a:rPr>
              <a:t>Less concerned about the widening gap between rich and poor.</a:t>
            </a:r>
          </a:p>
          <a:p>
            <a:pPr marL="228600" indent="-228600">
              <a:buClr>
                <a:srgbClr val="C00000"/>
              </a:buClr>
              <a:buSzPct val="115000"/>
              <a:buFont typeface="Arial" pitchFamily="34" charset="0"/>
              <a:buChar char="•"/>
              <a:tabLst>
                <a:tab pos="228600" algn="l"/>
              </a:tabLst>
              <a:defRPr/>
            </a:pPr>
            <a:r>
              <a:rPr lang="en-US" sz="1600" dirty="0">
                <a:latin typeface="Arial" charset="0"/>
              </a:rPr>
              <a:t>Opposed “liberal capitalism” because they believed it would lead to economic chaos.</a:t>
            </a:r>
          </a:p>
          <a:p>
            <a:pPr marL="228600" indent="-228600">
              <a:buClr>
                <a:srgbClr val="C00000"/>
              </a:buClr>
              <a:buSzPct val="115000"/>
              <a:buFont typeface="Arial" pitchFamily="34" charset="0"/>
              <a:buChar char="•"/>
              <a:tabLst>
                <a:tab pos="228600" algn="l"/>
              </a:tabLst>
              <a:defRPr/>
            </a:pPr>
            <a:r>
              <a:rPr lang="en-US" sz="1600" dirty="0">
                <a:latin typeface="Arial" charset="0"/>
              </a:rPr>
              <a:t>Strong national govt. to coordinate the expanding economy was critical.</a:t>
            </a:r>
          </a:p>
          <a:p>
            <a:pPr marL="228600" indent="-228600">
              <a:buClr>
                <a:srgbClr val="C00000"/>
              </a:buClr>
              <a:buSzPct val="115000"/>
              <a:buFont typeface="Arial" pitchFamily="34" charset="0"/>
              <a:buChar char="•"/>
              <a:tabLst>
                <a:tab pos="228600" algn="l"/>
              </a:tabLst>
              <a:defRPr/>
            </a:pPr>
            <a:r>
              <a:rPr lang="en-US" sz="1600" dirty="0">
                <a:latin typeface="Arial" charset="0"/>
              </a:rPr>
              <a:t>Opposes Indian removal.</a:t>
            </a:r>
          </a:p>
          <a:p>
            <a:pPr marL="228600" indent="-228600">
              <a:buClr>
                <a:srgbClr val="C00000"/>
              </a:buClr>
              <a:buSzPct val="115000"/>
              <a:buFont typeface="Arial" pitchFamily="34" charset="0"/>
              <a:buChar char="•"/>
              <a:tabLst>
                <a:tab pos="228600" algn="l"/>
              </a:tabLst>
              <a:defRPr/>
            </a:pPr>
            <a:r>
              <a:rPr lang="en-US" sz="1600" dirty="0">
                <a:latin typeface="Arial" charset="0"/>
              </a:rPr>
              <a:t>Favored tariffs.</a:t>
            </a:r>
          </a:p>
          <a:p>
            <a:pPr marL="228600" indent="-228600">
              <a:buClr>
                <a:srgbClr val="C00000"/>
              </a:buClr>
              <a:buSzPct val="115000"/>
              <a:buFont typeface="Arial" pitchFamily="34" charset="0"/>
              <a:buChar char="•"/>
              <a:tabLst>
                <a:tab pos="228600" algn="l"/>
              </a:tabLst>
              <a:defRPr/>
            </a:pPr>
            <a:r>
              <a:rPr lang="en-US" sz="1600" dirty="0">
                <a:latin typeface="Arial" charset="0"/>
              </a:rPr>
              <a:t>Supported a National Bank.</a:t>
            </a:r>
          </a:p>
          <a:p>
            <a:pPr marL="228600" indent="-228600">
              <a:buClr>
                <a:srgbClr val="C00000"/>
              </a:buClr>
              <a:buSzPct val="115000"/>
              <a:buFont typeface="Arial" pitchFamily="34" charset="0"/>
              <a:buChar char="•"/>
              <a:tabLst>
                <a:tab pos="228600" algn="l"/>
              </a:tabLst>
              <a:defRPr/>
            </a:pPr>
            <a:endParaRPr lang="en-US" sz="1600" dirty="0">
              <a:latin typeface="Arial" charset="0"/>
            </a:endParaRPr>
          </a:p>
        </p:txBody>
      </p:sp>
      <p:sp>
        <p:nvSpPr>
          <p:cNvPr id="9" name="TextBox 8"/>
          <p:cNvSpPr txBox="1"/>
          <p:nvPr/>
        </p:nvSpPr>
        <p:spPr>
          <a:xfrm>
            <a:off x="6212983" y="2790946"/>
            <a:ext cx="3948448" cy="3785652"/>
          </a:xfrm>
          <a:prstGeom prst="rect">
            <a:avLst/>
          </a:prstGeom>
          <a:noFill/>
        </p:spPr>
        <p:txBody>
          <a:bodyPr wrap="square">
            <a:spAutoFit/>
          </a:bodyPr>
          <a:lstStyle/>
          <a:p>
            <a:pPr marL="228600" indent="-228600">
              <a:buClr>
                <a:srgbClr val="0000FF"/>
              </a:buClr>
              <a:buSzPct val="115000"/>
              <a:buFont typeface="Arial" pitchFamily="34" charset="0"/>
              <a:buChar char="•"/>
              <a:tabLst>
                <a:tab pos="228600" algn="l"/>
              </a:tabLst>
              <a:defRPr/>
            </a:pPr>
            <a:r>
              <a:rPr lang="en-US" sz="1600" dirty="0">
                <a:latin typeface="Arial" charset="0"/>
              </a:rPr>
              <a:t>Felt the widening gap between rich and poor was alarming.</a:t>
            </a:r>
          </a:p>
          <a:p>
            <a:pPr marL="228600" indent="-228600">
              <a:buClr>
                <a:srgbClr val="0000FF"/>
              </a:buClr>
              <a:buSzPct val="115000"/>
              <a:buFont typeface="Arial" pitchFamily="34" charset="0"/>
              <a:buChar char="•"/>
              <a:tabLst>
                <a:tab pos="228600" algn="l"/>
              </a:tabLst>
              <a:defRPr/>
            </a:pPr>
            <a:r>
              <a:rPr lang="en-US" sz="1600" dirty="0">
                <a:latin typeface="Arial" charset="0"/>
              </a:rPr>
              <a:t>Believed that bankers, merchants, and speculators were “non-producers” who used their govt. connections to line their own pockets.</a:t>
            </a:r>
          </a:p>
          <a:p>
            <a:pPr marL="228600" indent="-228600">
              <a:buClr>
                <a:srgbClr val="0000FF"/>
              </a:buClr>
              <a:buSzPct val="115000"/>
              <a:buFont typeface="Arial" pitchFamily="34" charset="0"/>
              <a:buChar char="•"/>
              <a:tabLst>
                <a:tab pos="228600" algn="l"/>
              </a:tabLst>
              <a:defRPr/>
            </a:pPr>
            <a:r>
              <a:rPr lang="en-US" sz="1600" dirty="0">
                <a:latin typeface="Arial" charset="0"/>
              </a:rPr>
              <a:t>Govt. should have a hands-off approach to the economy to allow the little guy a chance to prosper.</a:t>
            </a:r>
          </a:p>
          <a:p>
            <a:pPr marL="228600" indent="-228600">
              <a:buClr>
                <a:srgbClr val="0000FF"/>
              </a:buClr>
              <a:buSzPct val="115000"/>
              <a:buFont typeface="Arial" pitchFamily="34" charset="0"/>
              <a:buChar char="•"/>
              <a:tabLst>
                <a:tab pos="228600" algn="l"/>
              </a:tabLst>
              <a:defRPr/>
            </a:pPr>
            <a:r>
              <a:rPr lang="en-US" sz="1600" dirty="0">
                <a:latin typeface="Arial" charset="0"/>
              </a:rPr>
              <a:t>For Indian removal.</a:t>
            </a:r>
          </a:p>
          <a:p>
            <a:pPr marL="228600" indent="-228600">
              <a:buClr>
                <a:srgbClr val="0000FF"/>
              </a:buClr>
              <a:buSzPct val="115000"/>
              <a:buFont typeface="Arial" pitchFamily="34" charset="0"/>
              <a:buChar char="•"/>
              <a:tabLst>
                <a:tab pos="228600" algn="l"/>
              </a:tabLst>
              <a:defRPr/>
            </a:pPr>
            <a:r>
              <a:rPr lang="en-US" sz="1600" dirty="0">
                <a:latin typeface="Arial" charset="0"/>
              </a:rPr>
              <a:t>Oppose tariffs.</a:t>
            </a:r>
          </a:p>
          <a:p>
            <a:pPr marL="228600" indent="-228600">
              <a:buClr>
                <a:srgbClr val="0000FF"/>
              </a:buClr>
              <a:buSzPct val="115000"/>
              <a:buFont typeface="Arial" pitchFamily="34" charset="0"/>
              <a:buChar char="•"/>
              <a:tabLst>
                <a:tab pos="228600" algn="l"/>
              </a:tabLst>
              <a:defRPr/>
            </a:pPr>
            <a:r>
              <a:rPr lang="en-US" sz="1600" dirty="0">
                <a:latin typeface="Arial" charset="0"/>
              </a:rPr>
              <a:t>States’ rights.</a:t>
            </a:r>
          </a:p>
          <a:p>
            <a:pPr marL="228600" indent="-228600">
              <a:buClr>
                <a:srgbClr val="0000FF"/>
              </a:buClr>
              <a:buSzPct val="115000"/>
              <a:buFont typeface="Arial" pitchFamily="34" charset="0"/>
              <a:buChar char="•"/>
              <a:tabLst>
                <a:tab pos="228600" algn="l"/>
              </a:tabLst>
              <a:defRPr/>
            </a:pPr>
            <a:r>
              <a:rPr lang="en-US" sz="1600" dirty="0">
                <a:latin typeface="Arial" charset="0"/>
              </a:rPr>
              <a:t>Oppose federal support for internal improvements.</a:t>
            </a:r>
          </a:p>
          <a:p>
            <a:pPr marL="228600" indent="-228600">
              <a:buClr>
                <a:srgbClr val="0000FF"/>
              </a:buClr>
              <a:buSzPct val="115000"/>
              <a:buFont typeface="Arial" pitchFamily="34" charset="0"/>
              <a:buChar char="•"/>
              <a:tabLst>
                <a:tab pos="228600" algn="l"/>
              </a:tabLst>
              <a:defRPr/>
            </a:pPr>
            <a:r>
              <a:rPr lang="en-US" sz="1600" dirty="0">
                <a:latin typeface="Arial" charset="0"/>
              </a:rPr>
              <a:t>Opposed the National Bank.</a:t>
            </a:r>
          </a:p>
        </p:txBody>
      </p:sp>
    </p:spTree>
    <p:extLst>
      <p:ext uri="{BB962C8B-B14F-4D97-AF65-F5344CB8AC3E}">
        <p14:creationId xmlns:p14="http://schemas.microsoft.com/office/powerpoint/2010/main" val="3616872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left)">
                                      <p:cBhvr>
                                        <p:cTn id="42" dur="500"/>
                                        <p:tgtEl>
                                          <p:spTgt spid="9">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wipe(left)">
                                      <p:cBhvr>
                                        <p:cTn id="47" dur="500"/>
                                        <p:tgtEl>
                                          <p:spTgt spid="9">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wipe(left)">
                                      <p:cBhvr>
                                        <p:cTn id="52" dur="500"/>
                                        <p:tgtEl>
                                          <p:spTgt spid="9">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wipe(left)">
                                      <p:cBhvr>
                                        <p:cTn id="57" dur="500"/>
                                        <p:tgtEl>
                                          <p:spTgt spid="9">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wipe(left)">
                                      <p:cBhvr>
                                        <p:cTn id="62" dur="500"/>
                                        <p:tgtEl>
                                          <p:spTgt spid="9">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9">
                                            <p:txEl>
                                              <p:pRg st="6" end="6"/>
                                            </p:txEl>
                                          </p:spTgt>
                                        </p:tgtEl>
                                        <p:attrNameLst>
                                          <p:attrName>style.visibility</p:attrName>
                                        </p:attrNameLst>
                                      </p:cBhvr>
                                      <p:to>
                                        <p:strVal val="visible"/>
                                      </p:to>
                                    </p:set>
                                    <p:animEffect transition="in" filter="wipe(left)">
                                      <p:cBhvr>
                                        <p:cTn id="67" dur="500"/>
                                        <p:tgtEl>
                                          <p:spTgt spid="9">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9">
                                            <p:txEl>
                                              <p:pRg st="7" end="7"/>
                                            </p:txEl>
                                          </p:spTgt>
                                        </p:tgtEl>
                                        <p:attrNameLst>
                                          <p:attrName>style.visibility</p:attrName>
                                        </p:attrNameLst>
                                      </p:cBhvr>
                                      <p:to>
                                        <p:strVal val="visible"/>
                                      </p:to>
                                    </p:set>
                                    <p:animEffect transition="in" filter="wipe(left)">
                                      <p:cBhvr>
                                        <p:cTn id="7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Political Split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805" y="0"/>
            <a:ext cx="7173310" cy="6858000"/>
          </a:xfrm>
          <a:prstGeom prst="rect">
            <a:avLst/>
          </a:prstGeom>
        </p:spPr>
      </p:pic>
    </p:spTree>
    <p:extLst>
      <p:ext uri="{BB962C8B-B14F-4D97-AF65-F5344CB8AC3E}">
        <p14:creationId xmlns:p14="http://schemas.microsoft.com/office/powerpoint/2010/main" val="31913078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651793" y="-17085"/>
            <a:ext cx="9254067" cy="156966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a:spcBef>
                <a:spcPct val="50000"/>
              </a:spcBef>
              <a:defRPr/>
            </a:pPr>
            <a:r>
              <a:rPr lang="en-US" sz="5200" dirty="0">
                <a:latin typeface="+mj-lt"/>
              </a:rPr>
              <a:t>Photo of Andrew Jackson in 1844</a:t>
            </a:r>
            <a:br>
              <a:rPr lang="en-US" sz="5200" dirty="0">
                <a:latin typeface="+mj-lt"/>
              </a:rPr>
            </a:br>
            <a:r>
              <a:rPr lang="en-US" sz="4400" dirty="0">
                <a:latin typeface="+mj-lt"/>
              </a:rPr>
              <a:t>(one year before his death)</a:t>
            </a:r>
          </a:p>
        </p:txBody>
      </p:sp>
      <p:pic>
        <p:nvPicPr>
          <p:cNvPr id="65539" name="Picture 3" descr="img5"/>
          <p:cNvPicPr>
            <a:picLocks noChangeAspect="1" noChangeArrowheads="1"/>
          </p:cNvPicPr>
          <p:nvPr/>
        </p:nvPicPr>
        <p:blipFill>
          <a:blip r:embed="rId2">
            <a:lum contrast="6000"/>
            <a:extLst>
              <a:ext uri="{28A0092B-C50C-407E-A947-70E740481C1C}">
                <a14:useLocalDpi xmlns:a14="http://schemas.microsoft.com/office/drawing/2010/main" val="0"/>
              </a:ext>
            </a:extLst>
          </a:blip>
          <a:srcRect r="37352"/>
          <a:stretch>
            <a:fillRect/>
          </a:stretch>
        </p:blipFill>
        <p:spPr bwMode="auto">
          <a:xfrm>
            <a:off x="4429654" y="1708151"/>
            <a:ext cx="3224212"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4"/>
          <p:cNvSpPr>
            <a:spLocks noChangeArrowheads="1"/>
          </p:cNvSpPr>
          <p:nvPr/>
        </p:nvSpPr>
        <p:spPr bwMode="auto">
          <a:xfrm>
            <a:off x="4817003" y="6203951"/>
            <a:ext cx="2449513" cy="519112"/>
          </a:xfrm>
          <a:prstGeom prst="rect">
            <a:avLst/>
          </a:prstGeom>
          <a:noFill/>
          <a:ln w="9525">
            <a:noFill/>
            <a:miter lim="800000"/>
            <a:headEnd/>
            <a:tailEnd/>
          </a:ln>
          <a:effectLst/>
        </p:spPr>
        <p:txBody>
          <a:bodyPr wrap="none">
            <a:spAutoFit/>
          </a:bodyPr>
          <a:lstStyle/>
          <a:p>
            <a:pPr>
              <a:defRPr/>
            </a:pPr>
            <a:r>
              <a:rPr lang="en-US" sz="2800" b="1" dirty="0">
                <a:solidFill>
                  <a:srgbClr val="686868"/>
                </a:solidFill>
                <a:effectLst>
                  <a:outerShdw blurRad="38100" dist="38100" dir="2700000" algn="tl">
                    <a:srgbClr val="000000"/>
                  </a:outerShdw>
                </a:effectLst>
                <a:latin typeface="Comic Sans MS" pitchFamily="66" charset="0"/>
              </a:rPr>
              <a:t>1767 - 1845</a:t>
            </a:r>
          </a:p>
        </p:txBody>
      </p:sp>
    </p:spTree>
    <p:extLst>
      <p:ext uri="{BB962C8B-B14F-4D97-AF65-F5344CB8AC3E}">
        <p14:creationId xmlns:p14="http://schemas.microsoft.com/office/powerpoint/2010/main" val="4276877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Personal Life</a:t>
            </a:r>
          </a:p>
        </p:txBody>
      </p:sp>
      <p:sp>
        <p:nvSpPr>
          <p:cNvPr id="8195" name="Rectangle 3"/>
          <p:cNvSpPr>
            <a:spLocks noGrp="1" noChangeArrowheads="1"/>
          </p:cNvSpPr>
          <p:nvPr>
            <p:ph type="body" idx="1"/>
          </p:nvPr>
        </p:nvSpPr>
        <p:spPr/>
        <p:txBody>
          <a:bodyPr/>
          <a:lstStyle/>
          <a:p>
            <a:r>
              <a:rPr lang="en-US" altLang="en-US" dirty="0"/>
              <a:t>Studied Law at North Carolina</a:t>
            </a:r>
          </a:p>
          <a:p>
            <a:pPr lvl="1"/>
            <a:r>
              <a:rPr lang="en-US" altLang="en-US" dirty="0"/>
              <a:t>Practiced in Tennessee</a:t>
            </a:r>
          </a:p>
          <a:p>
            <a:r>
              <a:rPr lang="en-US" altLang="en-US" dirty="0"/>
              <a:t>Made money in real estate</a:t>
            </a:r>
          </a:p>
          <a:p>
            <a:pPr lvl="1"/>
            <a:r>
              <a:rPr lang="en-US" altLang="en-US" dirty="0"/>
              <a:t>Buying and selling in Georgia &amp; Alabama</a:t>
            </a:r>
          </a:p>
          <a:p>
            <a:r>
              <a:rPr lang="en-US" altLang="en-US" dirty="0"/>
              <a:t>Married Rachel </a:t>
            </a:r>
            <a:r>
              <a:rPr lang="en-US" altLang="en-US" dirty="0" err="1"/>
              <a:t>Robards</a:t>
            </a:r>
            <a:endParaRPr lang="en-US" altLang="en-US" dirty="0"/>
          </a:p>
          <a:p>
            <a:pPr lvl="1"/>
            <a:r>
              <a:rPr lang="en-US" altLang="en-US" dirty="0"/>
              <a:t>Recently divorced woman</a:t>
            </a:r>
          </a:p>
          <a:p>
            <a:pPr lvl="1"/>
            <a:r>
              <a:rPr lang="en-US" altLang="en-US" dirty="0"/>
              <a:t>Controversy surrounding their marriage</a:t>
            </a:r>
          </a:p>
        </p:txBody>
      </p:sp>
      <p:pic>
        <p:nvPicPr>
          <p:cNvPr id="19458" name="Picture 2" descr="http://www.firstladies.org/biographies/images/RachelJack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674" y="146497"/>
            <a:ext cx="2198326" cy="3088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vorce_decree-Rachel Jackson"/>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a:stretch>
            <a:fillRect/>
          </a:stretch>
        </p:blipFill>
        <p:spPr bwMode="auto">
          <a:xfrm>
            <a:off x="8451850" y="2394642"/>
            <a:ext cx="3587750"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8382000" y="6172892"/>
            <a:ext cx="3810000" cy="457200"/>
          </a:xfrm>
          <a:prstGeom prst="rect">
            <a:avLst/>
          </a:prstGeom>
          <a:noFill/>
          <a:ln w="9525">
            <a:noFill/>
            <a:miter lim="800000"/>
            <a:headEnd/>
            <a:tailEnd/>
          </a:ln>
          <a:effectLst/>
        </p:spPr>
        <p:txBody>
          <a:bodyPr>
            <a:spAutoFit/>
          </a:bodyPr>
          <a:lstStyle/>
          <a:p>
            <a:pPr algn="ctr">
              <a:defRPr/>
            </a:pPr>
            <a:r>
              <a:rPr lang="en-US" sz="2400" b="1" dirty="0">
                <a:latin typeface="+mj-lt"/>
              </a:rPr>
              <a:t>Final Divorce Decree</a:t>
            </a:r>
          </a:p>
        </p:txBody>
      </p:sp>
    </p:spTree>
    <p:extLst>
      <p:ext uri="{BB962C8B-B14F-4D97-AF65-F5344CB8AC3E}">
        <p14:creationId xmlns:p14="http://schemas.microsoft.com/office/powerpoint/2010/main" val="130954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dissolve">
                                      <p:cBhvr>
                                        <p:cTn id="10" dur="500"/>
                                        <p:tgtEl>
                                          <p:spTgt spid="8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dissolve">
                                      <p:cBhvr>
                                        <p:cTn id="15" dur="500"/>
                                        <p:tgtEl>
                                          <p:spTgt spid="819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dissolve">
                                      <p:cBhvr>
                                        <p:cTn id="18" dur="500"/>
                                        <p:tgtEl>
                                          <p:spTgt spid="819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dissolve">
                                      <p:cBhvr>
                                        <p:cTn id="23" dur="500"/>
                                        <p:tgtEl>
                                          <p:spTgt spid="819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dissolve">
                                      <p:cBhvr>
                                        <p:cTn id="26" dur="500"/>
                                        <p:tgtEl>
                                          <p:spTgt spid="8195">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Effect transition="in" filter="dissolve">
                                      <p:cBhvr>
                                        <p:cTn id="29"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Nicknames for Jackson</a:t>
            </a:r>
          </a:p>
        </p:txBody>
      </p:sp>
      <p:sp>
        <p:nvSpPr>
          <p:cNvPr id="9219" name="Rectangle 3"/>
          <p:cNvSpPr>
            <a:spLocks noGrp="1" noChangeArrowheads="1"/>
          </p:cNvSpPr>
          <p:nvPr>
            <p:ph type="body" idx="1"/>
          </p:nvPr>
        </p:nvSpPr>
        <p:spPr>
          <a:xfrm>
            <a:off x="2209800" y="1981200"/>
            <a:ext cx="8001000" cy="4114800"/>
          </a:xfrm>
        </p:spPr>
        <p:txBody>
          <a:bodyPr/>
          <a:lstStyle/>
          <a:p>
            <a:pPr>
              <a:lnSpc>
                <a:spcPct val="90000"/>
              </a:lnSpc>
            </a:pPr>
            <a:r>
              <a:rPr lang="en-US" altLang="en-US" dirty="0"/>
              <a:t>“Old Hickory”	</a:t>
            </a:r>
          </a:p>
          <a:p>
            <a:pPr lvl="1">
              <a:lnSpc>
                <a:spcPct val="90000"/>
              </a:lnSpc>
            </a:pPr>
            <a:r>
              <a:rPr lang="en-US" altLang="en-US" dirty="0"/>
              <a:t>Given to him by soldiers he commanded</a:t>
            </a:r>
          </a:p>
          <a:p>
            <a:pPr lvl="1">
              <a:lnSpc>
                <a:spcPct val="90000"/>
              </a:lnSpc>
            </a:pPr>
            <a:r>
              <a:rPr lang="en-US" altLang="en-US" dirty="0"/>
              <a:t>Meant he was as tough as the wood on a hickory tree</a:t>
            </a:r>
          </a:p>
          <a:p>
            <a:pPr>
              <a:lnSpc>
                <a:spcPct val="90000"/>
              </a:lnSpc>
            </a:pPr>
            <a:r>
              <a:rPr lang="en-US" altLang="en-US" dirty="0"/>
              <a:t>“King Jackson”</a:t>
            </a:r>
          </a:p>
          <a:p>
            <a:pPr lvl="1">
              <a:lnSpc>
                <a:spcPct val="90000"/>
              </a:lnSpc>
            </a:pPr>
            <a:r>
              <a:rPr lang="en-US" altLang="en-US" dirty="0"/>
              <a:t>Given to him by his political opponents</a:t>
            </a:r>
          </a:p>
          <a:p>
            <a:pPr lvl="1">
              <a:lnSpc>
                <a:spcPct val="90000"/>
              </a:lnSpc>
            </a:pPr>
            <a:r>
              <a:rPr lang="en-US" altLang="en-US" dirty="0"/>
              <a:t>They thought he was trying to take over the country</a:t>
            </a:r>
          </a:p>
          <a:p>
            <a:pPr>
              <a:lnSpc>
                <a:spcPct val="90000"/>
              </a:lnSpc>
            </a:pPr>
            <a:r>
              <a:rPr lang="en-US" altLang="en-US" dirty="0"/>
              <a:t>“Sharp Knife”</a:t>
            </a:r>
          </a:p>
          <a:p>
            <a:pPr lvl="1">
              <a:lnSpc>
                <a:spcPct val="90000"/>
              </a:lnSpc>
            </a:pPr>
            <a:r>
              <a:rPr lang="en-US" altLang="en-US" dirty="0"/>
              <a:t>Given by Native Americans</a:t>
            </a:r>
          </a:p>
          <a:p>
            <a:pPr lvl="1">
              <a:lnSpc>
                <a:spcPct val="90000"/>
              </a:lnSpc>
            </a:pPr>
            <a:r>
              <a:rPr lang="en-US" altLang="en-US" dirty="0"/>
              <a:t>He was ruthless in dealing with them</a:t>
            </a:r>
          </a:p>
        </p:txBody>
      </p:sp>
      <p:pic>
        <p:nvPicPr>
          <p:cNvPr id="17410" name="Picture 2" descr="http://cigarboxlabels.com/gallery2/main.php?g2_view=core.DownloadItem&amp;g2_itemId=49251&amp;g2_serialNumb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309" y="1413933"/>
            <a:ext cx="1986491" cy="197225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imgc.allpostersimages.com/images/P-473-488-90/30/3032/XYVBF00Z/posters/cartoon-showing-president-andrew-jackson-as-king-andrew-the-first.jpg"/>
          <p:cNvPicPr>
            <a:picLocks noChangeAspect="1" noChangeArrowheads="1"/>
          </p:cNvPicPr>
          <p:nvPr/>
        </p:nvPicPr>
        <p:blipFill rotWithShape="1">
          <a:blip r:embed="rId4">
            <a:extLst>
              <a:ext uri="{28A0092B-C50C-407E-A947-70E740481C1C}">
                <a14:useLocalDpi xmlns:a14="http://schemas.microsoft.com/office/drawing/2010/main" val="0"/>
              </a:ext>
            </a:extLst>
          </a:blip>
          <a:srcRect l="9866" t="5407" r="9502" b="4793"/>
          <a:stretch/>
        </p:blipFill>
        <p:spPr bwMode="auto">
          <a:xfrm>
            <a:off x="9621981" y="29391"/>
            <a:ext cx="2146686" cy="318769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clements.umich.edu/exhibits/online/american-encounters/case11/jacks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5733" y="3533930"/>
            <a:ext cx="2417505" cy="332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46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dissolve">
                                      <p:cBhvr>
                                        <p:cTn id="10" dur="500"/>
                                        <p:tgtEl>
                                          <p:spTgt spid="92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dissolve">
                                      <p:cBhvr>
                                        <p:cTn id="13" dur="500"/>
                                        <p:tgtEl>
                                          <p:spTgt spid="92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dissolve">
                                      <p:cBhvr>
                                        <p:cTn id="18" dur="500"/>
                                        <p:tgtEl>
                                          <p:spTgt spid="921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dissolve">
                                      <p:cBhvr>
                                        <p:cTn id="21" dur="500"/>
                                        <p:tgtEl>
                                          <p:spTgt spid="921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dissolve">
                                      <p:cBhvr>
                                        <p:cTn id="24" dur="500"/>
                                        <p:tgtEl>
                                          <p:spTgt spid="92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Effect transition="in" filter="dissolve">
                                      <p:cBhvr>
                                        <p:cTn id="29" dur="500"/>
                                        <p:tgtEl>
                                          <p:spTgt spid="9219">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dissolve">
                                      <p:cBhvr>
                                        <p:cTn id="32" dur="500"/>
                                        <p:tgtEl>
                                          <p:spTgt spid="9219">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animEffect transition="in" filter="dissolve">
                                      <p:cBhvr>
                                        <p:cTn id="35"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3" name="Rectangle 35"/>
          <p:cNvSpPr>
            <a:spLocks noGrp="1" noChangeArrowheads="1"/>
          </p:cNvSpPr>
          <p:nvPr>
            <p:ph type="title"/>
          </p:nvPr>
        </p:nvSpPr>
        <p:spPr/>
        <p:txBody>
          <a:bodyPr/>
          <a:lstStyle/>
          <a:p>
            <a:r>
              <a:rPr lang="en-US" altLang="en-US"/>
              <a:t>Election of 1824</a:t>
            </a:r>
          </a:p>
        </p:txBody>
      </p:sp>
      <p:sp>
        <p:nvSpPr>
          <p:cNvPr id="12324" name="Rectangle 36"/>
          <p:cNvSpPr>
            <a:spLocks noGrp="1" noChangeArrowheads="1"/>
          </p:cNvSpPr>
          <p:nvPr>
            <p:ph type="body" idx="1"/>
          </p:nvPr>
        </p:nvSpPr>
        <p:spPr/>
        <p:txBody>
          <a:bodyPr/>
          <a:lstStyle/>
          <a:p>
            <a:pPr>
              <a:lnSpc>
                <a:spcPct val="90000"/>
              </a:lnSpc>
            </a:pPr>
            <a:r>
              <a:rPr lang="en-US" altLang="en-US"/>
              <a:t>Disputed Election</a:t>
            </a:r>
          </a:p>
          <a:p>
            <a:pPr>
              <a:lnSpc>
                <a:spcPct val="90000"/>
              </a:lnSpc>
            </a:pPr>
            <a:r>
              <a:rPr lang="en-US" altLang="en-US"/>
              <a:t>He received the most popular votes</a:t>
            </a:r>
          </a:p>
          <a:p>
            <a:pPr lvl="1">
              <a:lnSpc>
                <a:spcPct val="90000"/>
              </a:lnSpc>
            </a:pPr>
            <a:r>
              <a:rPr lang="en-US" altLang="en-US"/>
              <a:t>But not a majority of the electoral votes</a:t>
            </a:r>
          </a:p>
          <a:p>
            <a:pPr>
              <a:lnSpc>
                <a:spcPct val="90000"/>
              </a:lnSpc>
            </a:pPr>
            <a:r>
              <a:rPr lang="en-US" altLang="en-US"/>
              <a:t>Went to Congress</a:t>
            </a:r>
          </a:p>
          <a:p>
            <a:pPr lvl="1">
              <a:lnSpc>
                <a:spcPct val="90000"/>
              </a:lnSpc>
            </a:pPr>
            <a:r>
              <a:rPr lang="en-US" altLang="en-US"/>
              <a:t>They elected John Quincy Adams</a:t>
            </a:r>
          </a:p>
          <a:p>
            <a:pPr>
              <a:lnSpc>
                <a:spcPct val="90000"/>
              </a:lnSpc>
            </a:pPr>
            <a:r>
              <a:rPr lang="en-US" altLang="en-US"/>
              <a:t>A few issues existed that Jackson was angry about</a:t>
            </a:r>
          </a:p>
          <a:p>
            <a:pPr lvl="1">
              <a:lnSpc>
                <a:spcPct val="90000"/>
              </a:lnSpc>
            </a:pPr>
            <a:r>
              <a:rPr lang="en-US" altLang="en-US"/>
              <a:t>Called it a “Corrupt Bargain”</a:t>
            </a:r>
          </a:p>
          <a:p>
            <a:pPr lvl="1">
              <a:lnSpc>
                <a:spcPct val="90000"/>
              </a:lnSpc>
            </a:pPr>
            <a:r>
              <a:rPr lang="en-US" altLang="en-US"/>
              <a:t>“…there was cheating and corruption and bribery, too.”</a:t>
            </a:r>
          </a:p>
          <a:p>
            <a:pPr lvl="1">
              <a:lnSpc>
                <a:spcPct val="90000"/>
              </a:lnSpc>
            </a:pPr>
            <a:r>
              <a:rPr lang="en-US" altLang="en-US"/>
              <a:t>His anger damaged Adams efforts as president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946" y="0"/>
            <a:ext cx="3999122" cy="30045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132" y="3139524"/>
            <a:ext cx="3597937" cy="2702476"/>
          </a:xfrm>
          <a:prstGeom prst="rect">
            <a:avLst/>
          </a:prstGeom>
        </p:spPr>
      </p:pic>
    </p:spTree>
    <p:extLst>
      <p:ext uri="{BB962C8B-B14F-4D97-AF65-F5344CB8AC3E}">
        <p14:creationId xmlns:p14="http://schemas.microsoft.com/office/powerpoint/2010/main" val="682034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24">
                                            <p:txEl>
                                              <p:pRg st="0" end="0"/>
                                            </p:txEl>
                                          </p:spTgt>
                                        </p:tgtEl>
                                        <p:attrNameLst>
                                          <p:attrName>style.visibility</p:attrName>
                                        </p:attrNameLst>
                                      </p:cBhvr>
                                      <p:to>
                                        <p:strVal val="visible"/>
                                      </p:to>
                                    </p:set>
                                    <p:animEffect transition="in" filter="dissolve">
                                      <p:cBhvr>
                                        <p:cTn id="7" dur="500"/>
                                        <p:tgtEl>
                                          <p:spTgt spid="123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24">
                                            <p:txEl>
                                              <p:pRg st="1" end="1"/>
                                            </p:txEl>
                                          </p:spTgt>
                                        </p:tgtEl>
                                        <p:attrNameLst>
                                          <p:attrName>style.visibility</p:attrName>
                                        </p:attrNameLst>
                                      </p:cBhvr>
                                      <p:to>
                                        <p:strVal val="visible"/>
                                      </p:to>
                                    </p:set>
                                    <p:animEffect transition="in" filter="dissolve">
                                      <p:cBhvr>
                                        <p:cTn id="12" dur="500"/>
                                        <p:tgtEl>
                                          <p:spTgt spid="1232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324">
                                            <p:txEl>
                                              <p:pRg st="2" end="2"/>
                                            </p:txEl>
                                          </p:spTgt>
                                        </p:tgtEl>
                                        <p:attrNameLst>
                                          <p:attrName>style.visibility</p:attrName>
                                        </p:attrNameLst>
                                      </p:cBhvr>
                                      <p:to>
                                        <p:strVal val="visible"/>
                                      </p:to>
                                    </p:set>
                                    <p:animEffect transition="in" filter="dissolve">
                                      <p:cBhvr>
                                        <p:cTn id="15" dur="500"/>
                                        <p:tgtEl>
                                          <p:spTgt spid="1232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324">
                                            <p:txEl>
                                              <p:pRg st="3" end="3"/>
                                            </p:txEl>
                                          </p:spTgt>
                                        </p:tgtEl>
                                        <p:attrNameLst>
                                          <p:attrName>style.visibility</p:attrName>
                                        </p:attrNameLst>
                                      </p:cBhvr>
                                      <p:to>
                                        <p:strVal val="visible"/>
                                      </p:to>
                                    </p:set>
                                    <p:animEffect transition="in" filter="dissolve">
                                      <p:cBhvr>
                                        <p:cTn id="20" dur="500"/>
                                        <p:tgtEl>
                                          <p:spTgt spid="12324">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324">
                                            <p:txEl>
                                              <p:pRg st="4" end="4"/>
                                            </p:txEl>
                                          </p:spTgt>
                                        </p:tgtEl>
                                        <p:attrNameLst>
                                          <p:attrName>style.visibility</p:attrName>
                                        </p:attrNameLst>
                                      </p:cBhvr>
                                      <p:to>
                                        <p:strVal val="visible"/>
                                      </p:to>
                                    </p:set>
                                    <p:animEffect transition="in" filter="dissolve">
                                      <p:cBhvr>
                                        <p:cTn id="23" dur="500"/>
                                        <p:tgtEl>
                                          <p:spTgt spid="1232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324">
                                            <p:txEl>
                                              <p:pRg st="5" end="5"/>
                                            </p:txEl>
                                          </p:spTgt>
                                        </p:tgtEl>
                                        <p:attrNameLst>
                                          <p:attrName>style.visibility</p:attrName>
                                        </p:attrNameLst>
                                      </p:cBhvr>
                                      <p:to>
                                        <p:strVal val="visible"/>
                                      </p:to>
                                    </p:set>
                                    <p:animEffect transition="in" filter="dissolve">
                                      <p:cBhvr>
                                        <p:cTn id="28" dur="500"/>
                                        <p:tgtEl>
                                          <p:spTgt spid="12324">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324">
                                            <p:txEl>
                                              <p:pRg st="6" end="6"/>
                                            </p:txEl>
                                          </p:spTgt>
                                        </p:tgtEl>
                                        <p:attrNameLst>
                                          <p:attrName>style.visibility</p:attrName>
                                        </p:attrNameLst>
                                      </p:cBhvr>
                                      <p:to>
                                        <p:strVal val="visible"/>
                                      </p:to>
                                    </p:set>
                                    <p:animEffect transition="in" filter="dissolve">
                                      <p:cBhvr>
                                        <p:cTn id="31" dur="500"/>
                                        <p:tgtEl>
                                          <p:spTgt spid="12324">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324">
                                            <p:txEl>
                                              <p:pRg st="7" end="7"/>
                                            </p:txEl>
                                          </p:spTgt>
                                        </p:tgtEl>
                                        <p:attrNameLst>
                                          <p:attrName>style.visibility</p:attrName>
                                        </p:attrNameLst>
                                      </p:cBhvr>
                                      <p:to>
                                        <p:strVal val="visible"/>
                                      </p:to>
                                    </p:set>
                                    <p:animEffect transition="in" filter="dissolve">
                                      <p:cBhvr>
                                        <p:cTn id="34" dur="500"/>
                                        <p:tgtEl>
                                          <p:spTgt spid="12324">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324">
                                            <p:txEl>
                                              <p:pRg st="8" end="8"/>
                                            </p:txEl>
                                          </p:spTgt>
                                        </p:tgtEl>
                                        <p:attrNameLst>
                                          <p:attrName>style.visibility</p:attrName>
                                        </p:attrNameLst>
                                      </p:cBhvr>
                                      <p:to>
                                        <p:strVal val="visible"/>
                                      </p:to>
                                    </p:set>
                                    <p:animEffect transition="in" filter="dissolve">
                                      <p:cBhvr>
                                        <p:cTn id="37" dur="500"/>
                                        <p:tgtEl>
                                          <p:spTgt spid="123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Election of 1828</a:t>
            </a:r>
          </a:p>
        </p:txBody>
      </p:sp>
      <p:sp>
        <p:nvSpPr>
          <p:cNvPr id="24579" name="Rectangle 3"/>
          <p:cNvSpPr>
            <a:spLocks noGrp="1" noChangeArrowheads="1"/>
          </p:cNvSpPr>
          <p:nvPr>
            <p:ph type="body" idx="1"/>
          </p:nvPr>
        </p:nvSpPr>
        <p:spPr>
          <a:xfrm>
            <a:off x="838200" y="1490774"/>
            <a:ext cx="10515600" cy="4351338"/>
          </a:xfrm>
        </p:spPr>
        <p:txBody>
          <a:bodyPr/>
          <a:lstStyle/>
          <a:p>
            <a:pPr>
              <a:lnSpc>
                <a:spcPct val="90000"/>
              </a:lnSpc>
            </a:pPr>
            <a:r>
              <a:rPr lang="en-US" altLang="en-US" dirty="0"/>
              <a:t>Rematch between Adams and Jackson</a:t>
            </a:r>
          </a:p>
          <a:p>
            <a:pPr>
              <a:lnSpc>
                <a:spcPct val="90000"/>
              </a:lnSpc>
            </a:pPr>
            <a:r>
              <a:rPr lang="en-US" altLang="en-US" dirty="0"/>
              <a:t>“Corrupt Bargainer” vs. “Military Chieftain”</a:t>
            </a:r>
          </a:p>
          <a:p>
            <a:pPr>
              <a:lnSpc>
                <a:spcPct val="90000"/>
              </a:lnSpc>
            </a:pPr>
            <a:r>
              <a:rPr lang="en-US" altLang="en-US" dirty="0"/>
              <a:t>Jackson won easily and became president a few months </a:t>
            </a:r>
            <a:r>
              <a:rPr lang="en-US" altLang="en-US" dirty="0" smtClean="0"/>
              <a:t>later</a:t>
            </a:r>
          </a:p>
          <a:p>
            <a:pPr>
              <a:lnSpc>
                <a:spcPct val="90000"/>
              </a:lnSpc>
            </a:pPr>
            <a:r>
              <a:rPr lang="en-US" altLang="en-US" dirty="0" smtClean="0"/>
              <a:t>John C Calhoun became Jackson’s Vice President </a:t>
            </a:r>
            <a:endParaRPr lang="en-US" altLang="en-US" dirty="0"/>
          </a:p>
          <a:p>
            <a:pPr>
              <a:lnSpc>
                <a:spcPct val="90000"/>
              </a:lnSpc>
            </a:pPr>
            <a:r>
              <a:rPr lang="en-US" altLang="en-US" dirty="0"/>
              <a:t>His wife died before he became president however</a:t>
            </a:r>
          </a:p>
          <a:p>
            <a:pPr lvl="1">
              <a:lnSpc>
                <a:spcPct val="90000"/>
              </a:lnSpc>
            </a:pPr>
            <a:r>
              <a:rPr lang="en-US" altLang="en-US" dirty="0"/>
              <a:t>He blamed Adams</a:t>
            </a:r>
          </a:p>
        </p:txBody>
      </p:sp>
      <p:pic>
        <p:nvPicPr>
          <p:cNvPr id="13314" name="Picture 2" descr="http://cdn.dipity.com/uploads/events/486abdb32305f0c429925d657fb194b6_1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721" y="4152900"/>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mg1"/>
          <p:cNvPicPr>
            <a:picLocks noChangeAspect="1" noChangeArrowheads="1"/>
          </p:cNvPicPr>
          <p:nvPr/>
        </p:nvPicPr>
        <p:blipFill>
          <a:blip r:embed="rId4">
            <a:extLst>
              <a:ext uri="{28A0092B-C50C-407E-A947-70E740481C1C}">
                <a14:useLocalDpi xmlns:a14="http://schemas.microsoft.com/office/drawing/2010/main" val="0"/>
              </a:ext>
            </a:extLst>
          </a:blip>
          <a:srcRect l="3293" t="2396" r="4527" b="4192"/>
          <a:stretch>
            <a:fillRect/>
          </a:stretch>
        </p:blipFill>
        <p:spPr bwMode="auto">
          <a:xfrm>
            <a:off x="9995027" y="82090"/>
            <a:ext cx="2161156" cy="301152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37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579">
                                            <p:txEl>
                                              <p:pRg st="5" end="5"/>
                                            </p:txEl>
                                          </p:spTgt>
                                        </p:tgtEl>
                                        <p:attrNameLst>
                                          <p:attrName>style.visibility</p:attrName>
                                        </p:attrNameLst>
                                      </p:cBhvr>
                                      <p:to>
                                        <p:strVal val="visible"/>
                                      </p:to>
                                    </p:set>
                                    <p:animEffect transition="in" filter="dissolve">
                                      <p:cBhvr>
                                        <p:cTn id="30"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Spoils System</a:t>
            </a:r>
          </a:p>
        </p:txBody>
      </p:sp>
      <p:sp>
        <p:nvSpPr>
          <p:cNvPr id="27651" name="Rectangle 3"/>
          <p:cNvSpPr>
            <a:spLocks noGrp="1" noChangeArrowheads="1"/>
          </p:cNvSpPr>
          <p:nvPr>
            <p:ph type="body" idx="1"/>
          </p:nvPr>
        </p:nvSpPr>
        <p:spPr/>
        <p:txBody>
          <a:bodyPr/>
          <a:lstStyle/>
          <a:p>
            <a:pPr>
              <a:lnSpc>
                <a:spcPct val="90000"/>
              </a:lnSpc>
            </a:pPr>
            <a:r>
              <a:rPr lang="en-US" altLang="en-US" dirty="0"/>
              <a:t>After the election, he fired many government employees</a:t>
            </a:r>
          </a:p>
          <a:p>
            <a:pPr lvl="1">
              <a:lnSpc>
                <a:spcPct val="90000"/>
              </a:lnSpc>
            </a:pPr>
            <a:r>
              <a:rPr lang="en-US" altLang="en-US" dirty="0"/>
              <a:t>He hired many of his supporters</a:t>
            </a:r>
          </a:p>
          <a:p>
            <a:pPr>
              <a:lnSpc>
                <a:spcPct val="90000"/>
              </a:lnSpc>
            </a:pPr>
            <a:r>
              <a:rPr lang="en-US" altLang="en-US" dirty="0"/>
              <a:t>“The duties of all public offices are…so plain and simple…”</a:t>
            </a:r>
          </a:p>
          <a:p>
            <a:pPr>
              <a:lnSpc>
                <a:spcPct val="90000"/>
              </a:lnSpc>
            </a:pPr>
            <a:r>
              <a:rPr lang="en-US" altLang="en-US" dirty="0"/>
              <a:t>A supporter said, “To the victor goes the spoils”</a:t>
            </a:r>
          </a:p>
          <a:p>
            <a:pPr lvl="1">
              <a:lnSpc>
                <a:spcPct val="90000"/>
              </a:lnSpc>
            </a:pPr>
            <a:r>
              <a:rPr lang="en-US" altLang="en-US" dirty="0"/>
              <a:t>Very few of his supporters were qualified</a:t>
            </a:r>
          </a:p>
          <a:p>
            <a:pPr>
              <a:lnSpc>
                <a:spcPct val="90000"/>
              </a:lnSpc>
            </a:pPr>
            <a:r>
              <a:rPr lang="en-US" altLang="en-US" dirty="0"/>
              <a:t>Unofficial advisors were referred to as his “Kitchen Cabinet” </a:t>
            </a:r>
            <a:endParaRPr lang="en-US" altLang="en-US" dirty="0" smtClean="0"/>
          </a:p>
          <a:p>
            <a:pPr lvl="1"/>
            <a:r>
              <a:rPr lang="en-US" altLang="en-US" dirty="0"/>
              <a:t>He paid little attention to cabinet – politicians.</a:t>
            </a:r>
          </a:p>
          <a:p>
            <a:pPr lvl="1"/>
            <a:r>
              <a:rPr lang="en-US" altLang="en-US" dirty="0"/>
              <a:t>Only there for themselves</a:t>
            </a:r>
          </a:p>
          <a:p>
            <a:pPr lvl="1"/>
            <a:r>
              <a:rPr lang="en-US" altLang="en-US" dirty="0"/>
              <a:t>He relied on friends around the country who were closer to the people.</a:t>
            </a:r>
          </a:p>
          <a:p>
            <a:pPr>
              <a:lnSpc>
                <a:spcPct val="90000"/>
              </a:lnSpc>
            </a:pPr>
            <a:endParaRPr lang="en-US" altLang="en-US" dirty="0"/>
          </a:p>
        </p:txBody>
      </p:sp>
      <p:pic>
        <p:nvPicPr>
          <p:cNvPr id="8" name="Picture 3"/>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2020" t="5536" r="3000" b="5782"/>
          <a:stretch>
            <a:fillRect/>
          </a:stretch>
        </p:blipFill>
        <p:spPr bwMode="auto">
          <a:xfrm>
            <a:off x="8636000" y="0"/>
            <a:ext cx="3556000" cy="1797118"/>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6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dissolve">
                                      <p:cBhvr>
                                        <p:cTn id="10" dur="500"/>
                                        <p:tgtEl>
                                          <p:spTgt spid="276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dissolve">
                                      <p:cBhvr>
                                        <p:cTn id="15" dur="500"/>
                                        <p:tgtEl>
                                          <p:spTgt spid="276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dissolve">
                                      <p:cBhvr>
                                        <p:cTn id="20" dur="500"/>
                                        <p:tgtEl>
                                          <p:spTgt spid="2765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Effect transition="in" filter="dissolve">
                                      <p:cBhvr>
                                        <p:cTn id="23" dur="500"/>
                                        <p:tgtEl>
                                          <p:spTgt spid="276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7651">
                                            <p:txEl>
                                              <p:pRg st="5" end="5"/>
                                            </p:txEl>
                                          </p:spTgt>
                                        </p:tgtEl>
                                        <p:attrNameLst>
                                          <p:attrName>style.visibility</p:attrName>
                                        </p:attrNameLst>
                                      </p:cBhvr>
                                      <p:to>
                                        <p:strVal val="visible"/>
                                      </p:to>
                                    </p:set>
                                    <p:animEffect transition="in" filter="dissolve">
                                      <p:cBhvr>
                                        <p:cTn id="28" dur="500"/>
                                        <p:tgtEl>
                                          <p:spTgt spid="27651">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Effect transition="in" filter="dissolve">
                                      <p:cBhvr>
                                        <p:cTn id="31" dur="500"/>
                                        <p:tgtEl>
                                          <p:spTgt spid="27651">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651">
                                            <p:txEl>
                                              <p:pRg st="7" end="7"/>
                                            </p:txEl>
                                          </p:spTgt>
                                        </p:tgtEl>
                                        <p:attrNameLst>
                                          <p:attrName>style.visibility</p:attrName>
                                        </p:attrNameLst>
                                      </p:cBhvr>
                                      <p:to>
                                        <p:strVal val="visible"/>
                                      </p:to>
                                    </p:set>
                                    <p:animEffect transition="in" filter="dissolve">
                                      <p:cBhvr>
                                        <p:cTn id="34" dur="500"/>
                                        <p:tgtEl>
                                          <p:spTgt spid="27651">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651">
                                            <p:txEl>
                                              <p:pRg st="8" end="8"/>
                                            </p:txEl>
                                          </p:spTgt>
                                        </p:tgtEl>
                                        <p:attrNameLst>
                                          <p:attrName>style.visibility</p:attrName>
                                        </p:attrNameLst>
                                      </p:cBhvr>
                                      <p:to>
                                        <p:strVal val="visible"/>
                                      </p:to>
                                    </p:set>
                                    <p:animEffect transition="in" filter="dissolve">
                                      <p:cBhvr>
                                        <p:cTn id="37"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ffectLst>
                  <a:outerShdw blurRad="38100" dist="38100" dir="2700000" algn="tl">
                    <a:srgbClr val="000000">
                      <a:alpha val="43137"/>
                    </a:srgbClr>
                  </a:outerShdw>
                </a:effectLst>
              </a:rPr>
              <a:t>Jackson as Satan Dangles the Spoils of Victory over his Supporters</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1845733" y="1542866"/>
            <a:ext cx="8500534" cy="531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573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1907</Words>
  <Application>Microsoft Macintosh PowerPoint</Application>
  <PresentationFormat>Custom</PresentationFormat>
  <Paragraphs>219</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ANDREW JACKSON</vt:lpstr>
      <vt:lpstr>Andrew Jackson- Background</vt:lpstr>
      <vt:lpstr>A Military Man</vt:lpstr>
      <vt:lpstr>Personal Life</vt:lpstr>
      <vt:lpstr>Nicknames for Jackson</vt:lpstr>
      <vt:lpstr>Election of 1824</vt:lpstr>
      <vt:lpstr>Election of 1828</vt:lpstr>
      <vt:lpstr>Spoils System</vt:lpstr>
      <vt:lpstr>Jackson as Satan Dangles the Spoils of Victory over his Supporters </vt:lpstr>
      <vt:lpstr>Veto of Maysville Road</vt:lpstr>
      <vt:lpstr>The Bank War</vt:lpstr>
      <vt:lpstr>Dealing with the 2nd  Bank of the United States</vt:lpstr>
      <vt:lpstr>PowerPoint Presentation</vt:lpstr>
      <vt:lpstr>The Nullification Crisis</vt:lpstr>
      <vt:lpstr>Nullification Crisis</vt:lpstr>
      <vt:lpstr>PowerPoint Presentation</vt:lpstr>
      <vt:lpstr>PowerPoint Presentation</vt:lpstr>
      <vt:lpstr>Jackson on Secession</vt:lpstr>
      <vt:lpstr>Missouri Compromise</vt:lpstr>
      <vt:lpstr>PowerPoint Presentation</vt:lpstr>
      <vt:lpstr>PowerPoint Presentation</vt:lpstr>
      <vt:lpstr>Solution:</vt:lpstr>
      <vt:lpstr>The Missouri Compromise</vt:lpstr>
      <vt:lpstr>Indian Removal Act</vt:lpstr>
      <vt:lpstr>Black Hawk War</vt:lpstr>
      <vt:lpstr>Indian Removal Act-1830</vt:lpstr>
      <vt:lpstr>Cherokee Indians</vt:lpstr>
      <vt:lpstr>Cherokee Sue For Land</vt:lpstr>
      <vt:lpstr>Trail of Tears</vt:lpstr>
      <vt:lpstr>PowerPoint Presentation</vt:lpstr>
      <vt:lpstr>Political Split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Ferrari, Christina, N (OTHS)</dc:creator>
  <cp:lastModifiedBy>Ron Richards</cp:lastModifiedBy>
  <cp:revision>28</cp:revision>
  <dcterms:created xsi:type="dcterms:W3CDTF">2015-11-30T17:44:04Z</dcterms:created>
  <dcterms:modified xsi:type="dcterms:W3CDTF">2017-10-25T14:12:21Z</dcterms:modified>
</cp:coreProperties>
</file>