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mp4" ContentType="video/unknown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</p:sldMasterIdLst>
  <p:sldIdLst>
    <p:sldId id="256" r:id="rId12"/>
    <p:sldId id="345" r:id="rId13"/>
    <p:sldId id="311" r:id="rId14"/>
    <p:sldId id="348" r:id="rId15"/>
    <p:sldId id="295" r:id="rId16"/>
    <p:sldId id="296" r:id="rId17"/>
    <p:sldId id="270" r:id="rId18"/>
    <p:sldId id="271" r:id="rId19"/>
    <p:sldId id="273" r:id="rId20"/>
    <p:sldId id="312" r:id="rId21"/>
    <p:sldId id="313" r:id="rId22"/>
    <p:sldId id="277" r:id="rId23"/>
    <p:sldId id="279" r:id="rId24"/>
    <p:sldId id="281" r:id="rId25"/>
    <p:sldId id="315" r:id="rId26"/>
    <p:sldId id="283" r:id="rId27"/>
    <p:sldId id="285" r:id="rId28"/>
    <p:sldId id="286" r:id="rId29"/>
    <p:sldId id="317" r:id="rId30"/>
    <p:sldId id="316" r:id="rId31"/>
    <p:sldId id="269" r:id="rId32"/>
    <p:sldId id="291" r:id="rId33"/>
    <p:sldId id="318" r:id="rId34"/>
    <p:sldId id="314" r:id="rId35"/>
    <p:sldId id="298" r:id="rId36"/>
    <p:sldId id="334" r:id="rId37"/>
    <p:sldId id="309" r:id="rId38"/>
    <p:sldId id="321" r:id="rId39"/>
    <p:sldId id="323" r:id="rId40"/>
    <p:sldId id="322" r:id="rId41"/>
    <p:sldId id="324" r:id="rId42"/>
    <p:sldId id="331" r:id="rId43"/>
    <p:sldId id="330" r:id="rId44"/>
    <p:sldId id="325" r:id="rId45"/>
    <p:sldId id="326" r:id="rId46"/>
    <p:sldId id="327" r:id="rId47"/>
    <p:sldId id="302" r:id="rId48"/>
    <p:sldId id="333" r:id="rId49"/>
    <p:sldId id="343" r:id="rId50"/>
    <p:sldId id="346" r:id="rId51"/>
    <p:sldId id="344" r:id="rId52"/>
    <p:sldId id="349" r:id="rId53"/>
    <p:sldId id="350" r:id="rId54"/>
    <p:sldId id="351" r:id="rId55"/>
    <p:sldId id="352" r:id="rId5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2" autoAdjust="0"/>
    <p:restoredTop sz="94715" autoAdjust="0"/>
  </p:normalViewPr>
  <p:slideViewPr>
    <p:cSldViewPr>
      <p:cViewPr>
        <p:scale>
          <a:sx n="72" d="100"/>
          <a:sy n="72" d="100"/>
        </p:scale>
        <p:origin x="-848" y="-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15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086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857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68506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9311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152228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24413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184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7211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748053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870878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348958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245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48734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1772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0942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14844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13678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05100"/>
            <a:ext cx="24955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05100"/>
            <a:ext cx="24955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3962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449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09579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31946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530349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45201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28480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736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39713"/>
            <a:ext cx="28575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39713"/>
            <a:ext cx="84201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05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0166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10159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283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81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54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8147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00632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312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05508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4849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554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4673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9937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1346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692400"/>
            <a:ext cx="2495550" cy="5865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692400"/>
            <a:ext cx="2495550" cy="5865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960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68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300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45144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414588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59681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77536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906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39713"/>
            <a:ext cx="2857500" cy="831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39713"/>
            <a:ext cx="8420100" cy="831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857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502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808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77981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05100"/>
            <a:ext cx="56388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6388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6619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134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6797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5647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57319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28921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73398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4393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39713"/>
            <a:ext cx="28575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39713"/>
            <a:ext cx="84201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77922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6137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036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16515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8244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289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01254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602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99429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23222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454788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1623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139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2975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6231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12201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05100"/>
            <a:ext cx="24955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05100"/>
            <a:ext cx="24955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451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20403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98351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77090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91391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42334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59135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5766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39713"/>
            <a:ext cx="28575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39713"/>
            <a:ext cx="84201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2530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922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7497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00515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851204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503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831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09991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67103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425630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991885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9593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177800"/>
            <a:ext cx="2857500" cy="957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77800"/>
            <a:ext cx="8420100" cy="957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9632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41543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834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54955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475817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099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70983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35171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240833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867975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5791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5671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9914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99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0585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137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061986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402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386538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77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86240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36757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55922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95964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286464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5267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091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1pPr>
      <a:lvl2pPr marL="4064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2pPr>
      <a:lvl3pPr marL="8636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3pPr>
      <a:lvl4pPr marL="13208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4pPr>
      <a:lvl5pPr marL="17780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96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1pPr>
      <a:lvl2pPr marL="4968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2pPr>
      <a:lvl3pPr marL="9540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3pPr>
      <a:lvl4pPr marL="14112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4pPr>
      <a:lvl5pPr marL="18684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5pPr>
      <a:lvl6pPr marL="23256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6pPr>
      <a:lvl7pPr marL="27828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7pPr>
      <a:lvl8pPr marL="32400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8pPr>
      <a:lvl9pPr marL="3697288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39713"/>
            <a:ext cx="114300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05100"/>
            <a:ext cx="51435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1pPr>
      <a:lvl2pPr marL="406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2pPr>
      <a:lvl3pPr marL="863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3pPr>
      <a:lvl4pPr marL="1320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4pPr>
      <a:lvl5pPr marL="17780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5pPr>
      <a:lvl6pPr marL="2235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6pPr>
      <a:lvl7pPr marL="2692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7pPr>
      <a:lvl8pPr marL="3149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8pPr>
      <a:lvl9pPr marL="3606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39713"/>
            <a:ext cx="114300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692400"/>
            <a:ext cx="5143500" cy="58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39713"/>
            <a:ext cx="114300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05100"/>
            <a:ext cx="114300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1pPr>
      <a:lvl2pPr marL="406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2pPr>
      <a:lvl3pPr marL="863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3pPr>
      <a:lvl4pPr marL="1320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4pPr>
      <a:lvl5pPr marL="17780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5pPr>
      <a:lvl6pPr marL="2235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6pPr>
      <a:lvl7pPr marL="2692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7pPr>
      <a:lvl8pPr marL="3149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8pPr>
      <a:lvl9pPr marL="3606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39713"/>
            <a:ext cx="114300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73900" y="2705100"/>
            <a:ext cx="51435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77800"/>
            <a:ext cx="11430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xmlns:p14="http://schemas.microsoft.com/office/powerpoint/2010/main"/>
  <p:txStyles>
    <p:titleStyle>
      <a:lvl1pPr marL="396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96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96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96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96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493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1938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6383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0828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5400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9972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4544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911600" indent="-406400" algn="l" rtl="0" fontAlgn="base">
        <a:spcBef>
          <a:spcPts val="36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460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8905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3350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7795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2240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6812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31384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5956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4052888" indent="-406400" algn="l" rtl="0" fontAlgn="base">
        <a:spcBef>
          <a:spcPts val="2400"/>
        </a:spcBef>
        <a:spcAft>
          <a:spcPct val="0"/>
        </a:spcAft>
        <a:buSzPct val="46000"/>
        <a:buFont typeface="Helvetica Neue Light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52" y="4800600"/>
            <a:ext cx="12598400" cy="4495800"/>
          </a:xfrm>
        </p:spPr>
        <p:txBody>
          <a:bodyPr/>
          <a:lstStyle/>
          <a:p>
            <a:r>
              <a:rPr lang="en-US" dirty="0" smtClean="0"/>
              <a:t>Industrialization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" r="120"/>
          <a:stretch/>
        </p:blipFill>
        <p:spPr>
          <a:xfrm>
            <a:off x="1320800" y="1295400"/>
            <a:ext cx="10280015" cy="5334000"/>
          </a:xfrm>
        </p:spPr>
      </p:pic>
    </p:spTree>
    <p:extLst>
      <p:ext uri="{BB962C8B-B14F-4D97-AF65-F5344CB8AC3E}">
        <p14:creationId xmlns:p14="http://schemas.microsoft.com/office/powerpoint/2010/main" val="2202676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48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7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74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787400" y="200025"/>
            <a:ext cx="11430000" cy="2544763"/>
          </a:xfrm>
          <a:ln/>
        </p:spPr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“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Big Business</a:t>
            </a:r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”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sz="3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(image pg. 171)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2744788"/>
            <a:ext cx="11430000" cy="6916737"/>
          </a:xfrm>
          <a:ln/>
        </p:spPr>
        <p:txBody>
          <a:bodyPr/>
          <a:lstStyle/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horizontal integration</a:t>
            </a:r>
          </a:p>
          <a:p>
            <a:pPr marL="1295400" lvl="2"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joining firms together from the same field </a:t>
            </a:r>
          </a:p>
          <a:p>
            <a:pPr marL="1295400" lvl="2"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Rockefeller &amp; oil=bought other companies</a:t>
            </a: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vertical integration</a:t>
            </a:r>
          </a:p>
          <a:p>
            <a:pPr marL="1295400" lvl="2"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taking control of every step in production and distribution</a:t>
            </a:r>
          </a:p>
          <a:p>
            <a:pPr marL="1295400" lvl="2"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Carnegie &amp; steel=raw materials &gt; manufacturing &gt; storage &gt; distribution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Laissez-faire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 typeface="Helvetica Neue Light" charset="0"/>
              <a:buBlip>
                <a:blip r:embed="rId2"/>
              </a:buBlip>
            </a:pPr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“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allow to do</a:t>
            </a:r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”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the market</a:t>
            </a:r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’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 supply and demand will regulate itself without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gov.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interference</a:t>
            </a: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HOWEVER, big business was limiting competition, which hurt consumers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52400"/>
            <a:ext cx="11430000" cy="1219200"/>
          </a:xfrm>
        </p:spPr>
        <p:txBody>
          <a:bodyPr/>
          <a:lstStyle/>
          <a:p>
            <a:r>
              <a:rPr lang="en-US" dirty="0" smtClean="0"/>
              <a:t>Social Darwinism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133600"/>
            <a:ext cx="5638800" cy="594360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Based upon Charles Darwin’s Theory of Evolution-Created by philosopher Herbert Spencer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The best run business with the best leaders would prosper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Survival of the Fittest</a:t>
            </a:r>
          </a:p>
          <a:p>
            <a:pPr marL="571500" indent="-571500">
              <a:buFont typeface="Arial"/>
              <a:buChar char="•"/>
            </a:pPr>
            <a:endParaRPr lang="en-US" dirty="0"/>
          </a:p>
        </p:txBody>
      </p:sp>
      <p:pic>
        <p:nvPicPr>
          <p:cNvPr id="5" name="Content Placeholder 4" descr="220px-Spencer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7" b="13497"/>
          <a:stretch>
            <a:fillRect/>
          </a:stretch>
        </p:blipFill>
        <p:spPr>
          <a:xfrm>
            <a:off x="6578600" y="1981200"/>
            <a:ext cx="5867400" cy="6172200"/>
          </a:xfrm>
        </p:spPr>
      </p:pic>
    </p:spTree>
    <p:extLst>
      <p:ext uri="{BB962C8B-B14F-4D97-AF65-F5344CB8AC3E}">
        <p14:creationId xmlns:p14="http://schemas.microsoft.com/office/powerpoint/2010/main" val="4046233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What did laissez-faire and </a:t>
            </a:r>
            <a:r>
              <a:rPr lang="en-US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Social 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Darwinism have in common?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They both discouraged the government from regulating business practices.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8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Sherman </a:t>
            </a:r>
            <a:r>
              <a:rPr lang="en-US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and Clayton Antitrust Acts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2705100"/>
            <a:ext cx="5638800" cy="5840413"/>
          </a:xfrm>
          <a:ln/>
        </p:spPr>
        <p:txBody>
          <a:bodyPr/>
          <a:lstStyle/>
          <a:p>
            <a:pPr>
              <a:buFont typeface="Helvetica Neue Light" charset="0"/>
              <a:buBlip>
                <a:blip r:embed="rId2"/>
              </a:buBlip>
            </a:pPr>
            <a:endParaRPr lang="en-US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Sherman Anti-Trust Act 1890</a:t>
            </a: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outlawed 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trusts, monopolies, and forms of business that restricted trade</a:t>
            </a: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vague language left the law hard to enforce</a:t>
            </a:r>
          </a:p>
          <a:p>
            <a:pPr>
              <a:buFont typeface="Helvetica Neue Light" charset="0"/>
              <a:buBlip>
                <a:blip r:embed="rId2"/>
              </a:buBlip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courts interpreted in favor of big business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8600" y="2971800"/>
            <a:ext cx="6426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400"/>
              </a:spcBef>
              <a:buSzPct val="46000"/>
              <a:buFont typeface="Helvetica Neue Light" charset="0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  <a:ea typeface="+mn-ea"/>
                <a:cs typeface="+mn-cs"/>
              </a:rPr>
              <a:t>Clayton Antitrust Act 1914</a:t>
            </a:r>
          </a:p>
          <a:p>
            <a:pPr marL="571500" indent="-571500" algn="l">
              <a:spcBef>
                <a:spcPts val="2400"/>
              </a:spcBef>
              <a:buSzPct val="46000"/>
              <a:buFont typeface="Helvetica Neue Light" charset="0"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  <a:ea typeface="+mn-ea"/>
                <a:cs typeface="+mn-cs"/>
              </a:rPr>
              <a:t>Closed loopholes in Sherman Anti-Trust Act</a:t>
            </a:r>
          </a:p>
          <a:p>
            <a:pPr marL="571500" indent="-571500" algn="l">
              <a:spcBef>
                <a:spcPts val="2400"/>
              </a:spcBef>
              <a:buSzPct val="46000"/>
              <a:buFont typeface="Helvetica Neue Light" charset="0"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  <a:ea typeface="+mn-ea"/>
                <a:cs typeface="+mn-cs"/>
              </a:rPr>
              <a:t>Prohibited certain actions that led to anti-competitiveness</a:t>
            </a:r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Gilded Age-1870’s-1900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571500" indent="-571500">
              <a:spcBef>
                <a:spcPts val="2400"/>
              </a:spcBef>
              <a:buSzPct val="46000"/>
              <a:buFont typeface="Arial"/>
              <a:buChar char="•"/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Coined by Mark Twain</a:t>
            </a:r>
          </a:p>
          <a:p>
            <a:pPr marL="571500" indent="-571500">
              <a:spcBef>
                <a:spcPts val="2400"/>
              </a:spcBef>
              <a:buSzPct val="46000"/>
              <a:buFont typeface="Arial"/>
              <a:buChar char="•"/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Meant the period was glittering on the surface but corrupt underneath </a:t>
            </a:r>
          </a:p>
          <a:p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9" name="Content Placeholder 8" descr="gilded-age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65" r="-14065"/>
          <a:stretch>
            <a:fillRect/>
          </a:stretch>
        </p:blipFill>
        <p:spPr>
          <a:xfrm>
            <a:off x="177800" y="2209800"/>
            <a:ext cx="5745163" cy="5619750"/>
          </a:xfrm>
        </p:spPr>
      </p:pic>
    </p:spTree>
    <p:extLst>
      <p:ext uri="{BB962C8B-B14F-4D97-AF65-F5344CB8AC3E}">
        <p14:creationId xmlns:p14="http://schemas.microsoft.com/office/powerpoint/2010/main" val="3810900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787400" y="0"/>
            <a:ext cx="11430000" cy="1447800"/>
          </a:xfrm>
          <a:ln/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Key Factors to Industrialization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371600"/>
            <a:ext cx="12420600" cy="7467600"/>
          </a:xfrm>
          <a:ln/>
        </p:spPr>
        <p:txBody>
          <a:bodyPr/>
          <a:lstStyle/>
          <a:p>
            <a:pPr marL="571500" indent="-571500">
              <a:spcBef>
                <a:spcPts val="2400"/>
              </a:spcBef>
              <a:buSzPct val="46000"/>
              <a:buFont typeface="Arial"/>
              <a:buChar char="•"/>
            </a:pP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Natural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 Resources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: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coal</a:t>
            </a: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, oil, iron ore</a:t>
            </a: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I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nnovation 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in 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Technologies: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(</a:t>
            </a: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inventions &amp; innovation)</a:t>
            </a: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Improved</a:t>
            </a:r>
            <a:r>
              <a:rPr lang="en-US" sz="3600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Transportation: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railroad </a:t>
            </a: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(RR), mechanized farming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equipment</a:t>
            </a: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Growing 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L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abor Force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: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	Immigration</a:t>
            </a:r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lvl="1">
              <a:spcBef>
                <a:spcPts val="2400"/>
              </a:spcBef>
              <a:buClr>
                <a:srgbClr val="FFFFFF"/>
              </a:buClr>
              <a:buSzPct val="46000"/>
            </a:pPr>
            <a:r>
              <a:rPr lang="ja-JP" alt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“</a:t>
            </a:r>
            <a:r>
              <a:rPr lang="en-US" altLang="ja-JP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S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ocial 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Darwinism</a:t>
            </a:r>
            <a:r>
              <a:rPr lang="ja-JP" alt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”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 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philosophy</a:t>
            </a: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L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aissez-Faire </a:t>
            </a:r>
            <a:r>
              <a:rPr lang="en-US" sz="36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G</a:t>
            </a:r>
            <a:r>
              <a:rPr lang="en-US" sz="3600" b="1" u="sng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overnment Policies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Helvetica Neue" charset="0"/>
              </a:rPr>
              <a:t>: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no </a:t>
            </a: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income tax, no environmental controls</a:t>
            </a:r>
          </a:p>
        </p:txBody>
      </p:sp>
    </p:spTree>
    <p:extLst>
      <p:ext uri="{BB962C8B-B14F-4D97-AF65-F5344CB8AC3E}">
        <p14:creationId xmlns:p14="http://schemas.microsoft.com/office/powerpoint/2010/main" val="1147787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Andrew Carnegie- Steel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8800" y="2209800"/>
            <a:ext cx="5745163" cy="56197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1870-1900 steel production increased from 77,000 tons to 11 million tons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Dominated the steel industry with Vertical Integration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1890, Carnegie made 25 million when the average worker made $440 per year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Andrew_Carnegie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9" b="12329"/>
          <a:stretch>
            <a:fillRect/>
          </a:stretch>
        </p:blipFill>
        <p:spPr>
          <a:xfrm>
            <a:off x="6605588" y="2209800"/>
            <a:ext cx="5748337" cy="6502400"/>
          </a:xfrm>
        </p:spPr>
      </p:pic>
    </p:spTree>
    <p:extLst>
      <p:ext uri="{BB962C8B-B14F-4D97-AF65-F5344CB8AC3E}">
        <p14:creationId xmlns:p14="http://schemas.microsoft.com/office/powerpoint/2010/main" val="540474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0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0" y="2667000"/>
            <a:ext cx="7569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-254000"/>
            <a:ext cx="11430000" cy="2438400"/>
          </a:xfrm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Carnegie</a:t>
            </a:r>
            <a:r>
              <a:rPr lang="ja-JP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’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 Philanthropy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0" y="1638300"/>
            <a:ext cx="5143500" cy="6515100"/>
          </a:xfrm>
          <a:ln/>
        </p:spPr>
        <p:txBody>
          <a:bodyPr/>
          <a:lstStyle/>
          <a:p>
            <a:pPr>
              <a:buFont typeface="Helvetica Neue Light" charset="0"/>
              <a:buBlip>
                <a:blip r:embed="rId3"/>
              </a:buBlip>
            </a:pPr>
            <a:r>
              <a:rPr lang="ja-JP" alt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“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A man who dies rich dies disgraced.</a:t>
            </a:r>
            <a:r>
              <a:rPr lang="ja-JP" alt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”</a:t>
            </a:r>
            <a:endParaRPr lang="en-US" sz="32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>
              <a:buFont typeface="Helvetica Neue Light" charset="0"/>
              <a:buBlip>
                <a:blip r:embed="rId3"/>
              </a:buBlip>
            </a:pP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Carnegie Corporation of NY</a:t>
            </a:r>
          </a:p>
          <a:p>
            <a:pPr marL="1295400" lvl="2">
              <a:buFont typeface="Helvetica Neue Light" charset="0"/>
              <a:buBlip>
                <a:blip r:embed="rId3"/>
              </a:buBlip>
            </a:pP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offered grants to support education</a:t>
            </a:r>
          </a:p>
          <a:p>
            <a:pPr marL="1295400" lvl="2">
              <a:buFont typeface="Helvetica Neue Light" charset="0"/>
              <a:buBlip>
                <a:blip r:embed="rId3"/>
              </a:buBlip>
            </a:pP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built more than 2,500 public libraries</a:t>
            </a:r>
          </a:p>
          <a:p>
            <a:pPr marL="1295400" lvl="2">
              <a:buFont typeface="Helvetica Neue Light" charset="0"/>
              <a:buBlip>
                <a:blip r:embed="rId3"/>
              </a:buBlip>
            </a:pP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San Diego library 1899, $60,000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990600"/>
            <a:ext cx="11963400" cy="1219200"/>
          </a:xfrm>
        </p:spPr>
        <p:txBody>
          <a:bodyPr/>
          <a:lstStyle/>
          <a:p>
            <a:r>
              <a:rPr lang="en-US" dirty="0" smtClean="0"/>
              <a:t>John Rockefeller-Standard 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819400"/>
            <a:ext cx="6858000" cy="472440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Used ruthless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usiness tactics</a:t>
            </a:r>
          </a:p>
          <a:p>
            <a:pPr marL="571500" indent="-5715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Bought out and merged oil companies to form a </a:t>
            </a:r>
            <a:r>
              <a:rPr lang="en-US" dirty="0" smtClean="0">
                <a:solidFill>
                  <a:srgbClr val="FFFF00"/>
                </a:solidFill>
              </a:rPr>
              <a:t>trust</a:t>
            </a:r>
            <a:r>
              <a:rPr lang="en-US" dirty="0" smtClean="0">
                <a:solidFill>
                  <a:schemeClr val="tx1"/>
                </a:solidFill>
              </a:rPr>
              <a:t> and later a </a:t>
            </a:r>
            <a:r>
              <a:rPr lang="en-US" dirty="0" smtClean="0">
                <a:solidFill>
                  <a:srgbClr val="FFFF00"/>
                </a:solidFill>
              </a:rPr>
              <a:t>monopoly </a:t>
            </a:r>
            <a:r>
              <a:rPr lang="en-US" dirty="0" smtClean="0">
                <a:solidFill>
                  <a:schemeClr val="tx1"/>
                </a:solidFill>
              </a:rPr>
              <a:t>using horizontal Integration</a:t>
            </a:r>
          </a:p>
          <a:p>
            <a:pPr marL="571500" indent="-5715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Became America’s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billionaire and owned 90% of oil production</a:t>
            </a:r>
          </a:p>
          <a:p>
            <a:pPr marL="571500" indent="-571500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John_D._Rockefeller_1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362200"/>
            <a:ext cx="42926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51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Cornelius Vanderbilt-Railroads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2601" y="2362200"/>
            <a:ext cx="5913438" cy="635000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</a:rPr>
              <a:t>Nicknamed “The Commodore”, at 16 he started his first business running steamships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</a:rPr>
              <a:t>Invested in railroad stock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</a:rPr>
              <a:t>Owned the first direct line from Chicago to New York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</a:rPr>
              <a:t>Gave little in terms of philanthropy, except $1 million to start Vanderbilt University</a:t>
            </a:r>
          </a:p>
          <a:p>
            <a:pPr marL="571500" indent="-571500">
              <a:buFont typeface="Arial"/>
              <a:buChar char="•"/>
            </a:pPr>
            <a:endParaRPr lang="en-US" sz="3600" dirty="0" smtClean="0">
              <a:solidFill>
                <a:srgbClr val="FFFFFF"/>
              </a:solidFill>
            </a:endParaRPr>
          </a:p>
          <a:p>
            <a:endParaRPr lang="en-US" sz="3600" dirty="0" smtClean="0">
              <a:solidFill>
                <a:srgbClr val="FFFF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8" descr="Cornelius_Vanderbilt_Daguerrotype2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 b="13389"/>
          <a:stretch>
            <a:fillRect/>
          </a:stretch>
        </p:blipFill>
        <p:spPr>
          <a:xfrm>
            <a:off x="6560121" y="3048000"/>
            <a:ext cx="5793804" cy="5664200"/>
          </a:xfrm>
        </p:spPr>
      </p:pic>
    </p:spTree>
    <p:extLst>
      <p:ext uri="{BB962C8B-B14F-4D97-AF65-F5344CB8AC3E}">
        <p14:creationId xmlns:p14="http://schemas.microsoft.com/office/powerpoint/2010/main" val="548881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6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430000" cy="1219200"/>
          </a:xfrm>
        </p:spPr>
        <p:txBody>
          <a:bodyPr/>
          <a:lstStyle/>
          <a:p>
            <a:r>
              <a:rPr lang="en-US" dirty="0"/>
              <a:t>Labor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Problems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23" b="-13723"/>
          <a:stretch>
            <a:fillRect/>
          </a:stretch>
        </p:blipFill>
        <p:spPr>
          <a:xfrm>
            <a:off x="6350000" y="2362200"/>
            <a:ext cx="6578600" cy="5867400"/>
          </a:xfrm>
          <a:noFill/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54000" y="2286000"/>
            <a:ext cx="5943600" cy="6324600"/>
          </a:xfrm>
        </p:spPr>
        <p:txBody>
          <a:bodyPr/>
          <a:lstStyle/>
          <a:p>
            <a:pPr marL="457200" indent="-4572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" charset="0"/>
              </a:rPr>
              <a:t>Terrible working </a:t>
            </a:r>
            <a:r>
              <a:rPr lang="en-US" sz="3600" dirty="0">
                <a:solidFill>
                  <a:srgbClr val="FFFFFF"/>
                </a:solidFill>
                <a:latin typeface="Times" charset="0"/>
              </a:rPr>
              <a:t>conditions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" charset="0"/>
              </a:rPr>
              <a:t>Long hours, low </a:t>
            </a:r>
            <a:r>
              <a:rPr lang="en-US" sz="3600" dirty="0" smtClean="0">
                <a:solidFill>
                  <a:srgbClr val="FFFFFF"/>
                </a:solidFill>
                <a:latin typeface="Times" charset="0"/>
              </a:rPr>
              <a:t>pay, 6</a:t>
            </a:r>
            <a:r>
              <a:rPr lang="en-US" sz="3600" dirty="0">
                <a:solidFill>
                  <a:srgbClr val="FFFFFF"/>
                </a:solidFill>
                <a:latin typeface="Times" charset="0"/>
              </a:rPr>
              <a:t>-7 days a </a:t>
            </a:r>
            <a:r>
              <a:rPr lang="en-US" sz="3600" dirty="0" smtClean="0">
                <a:solidFill>
                  <a:srgbClr val="FFFFFF"/>
                </a:solidFill>
                <a:latin typeface="Times" charset="0"/>
              </a:rPr>
              <a:t>week</a:t>
            </a:r>
            <a:endParaRPr lang="en-US" sz="3600" dirty="0">
              <a:solidFill>
                <a:srgbClr val="FFFFFF"/>
              </a:solidFill>
              <a:latin typeface="Times" charset="0"/>
            </a:endParaRPr>
          </a:p>
          <a:p>
            <a:pPr marL="457200" indent="-4572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" charset="0"/>
              </a:rPr>
              <a:t>Unequal pay: 1899 </a:t>
            </a:r>
            <a:r>
              <a:rPr lang="en-US" sz="3600" dirty="0">
                <a:solidFill>
                  <a:srgbClr val="FFFFFF"/>
                </a:solidFill>
                <a:latin typeface="Times" charset="0"/>
              </a:rPr>
              <a:t>women $269 a year, men $498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" charset="0"/>
              </a:rPr>
              <a:t>Carnegie $23 million no taxes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" charset="0"/>
              </a:rPr>
              <a:t>Many injuries</a:t>
            </a:r>
            <a:r>
              <a:rPr lang="en-US" sz="3600" dirty="0">
                <a:solidFill>
                  <a:srgbClr val="FFFFFF"/>
                </a:solidFill>
                <a:latin typeface="Times" charset="0"/>
              </a:rPr>
              <a:t>/death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" charset="0"/>
              </a:rPr>
              <a:t>Child labor (2 million in 1910)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7311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8305800"/>
            <a:ext cx="11430000" cy="1219200"/>
          </a:xfrm>
          <a:ln/>
        </p:spPr>
        <p:txBody>
          <a:bodyPr/>
          <a:lstStyle/>
          <a:p>
            <a:r>
              <a:rPr lang="en-US" sz="6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Triangle Shirtwaist Factory Fire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Workers__Rights__The_Triangle_Shirtwaist_Fire0-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476250"/>
            <a:ext cx="12192000" cy="76009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6400" y="533400"/>
            <a:ext cx="11430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dirty="0" smtClean="0">
                <a:sym typeface="Copperplate" pitchFamily="-112" charset="0"/>
              </a:rPr>
              <a:t>Immigration:</a:t>
            </a:r>
            <a:endParaRPr lang="en-US" sz="8800" dirty="0">
              <a:sym typeface="Copperplate" pitchFamily="-112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" y="2438400"/>
            <a:ext cx="4800600" cy="40894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5000" dirty="0">
                <a:solidFill>
                  <a:srgbClr val="FFFFFF"/>
                </a:solidFill>
                <a:sym typeface="Copperplate" pitchFamily="-112" charset="0"/>
              </a:rPr>
              <a:t>What </a:t>
            </a:r>
            <a:r>
              <a:rPr lang="en-US" sz="5000" dirty="0" smtClean="0">
                <a:solidFill>
                  <a:srgbClr val="FFFFFF"/>
                </a:solidFill>
                <a:sym typeface="Copperplate" pitchFamily="-112" charset="0"/>
              </a:rPr>
              <a:t>was </a:t>
            </a:r>
            <a:r>
              <a:rPr lang="en-US" sz="5000" dirty="0">
                <a:solidFill>
                  <a:srgbClr val="FFFFFF"/>
                </a:solidFill>
                <a:sym typeface="Copperplate" pitchFamily="-112" charset="0"/>
              </a:rPr>
              <a:t>it like to be an immigrant </a:t>
            </a:r>
            <a:r>
              <a:rPr lang="en-US" sz="5000" dirty="0" smtClean="0">
                <a:solidFill>
                  <a:srgbClr val="FFFFFF"/>
                </a:solidFill>
                <a:sym typeface="Copperplate" pitchFamily="-112" charset="0"/>
              </a:rPr>
              <a:t>in the United States as the nation was expanding across North America?</a:t>
            </a:r>
            <a:endParaRPr lang="en-US" sz="5000" dirty="0">
              <a:solidFill>
                <a:srgbClr val="FFFFFF"/>
              </a:solidFill>
              <a:sym typeface="Copperplate" pitchFamily="-112" charset="0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511800" y="1676400"/>
            <a:ext cx="6534150" cy="7150100"/>
            <a:chOff x="0" y="0"/>
            <a:chExt cx="3144" cy="40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6" r="19597"/>
            <a:stretch>
              <a:fillRect/>
            </a:stretch>
          </p:blipFill>
          <p:spPr bwMode="auto">
            <a:xfrm>
              <a:off x="224" y="224"/>
              <a:ext cx="2688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0570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914400"/>
            <a:ext cx="11430000" cy="1219200"/>
          </a:xfrm>
        </p:spPr>
        <p:txBody>
          <a:bodyPr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Push/Pull </a:t>
            </a:r>
            <a:r>
              <a:rPr lang="en-US" sz="8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Factors</a:t>
            </a:r>
            <a:r>
              <a:rPr lang="en-US" sz="44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</a:t>
            </a:r>
            <a:br>
              <a:rPr lang="en-US" sz="44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4400" i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Why they came to the United States</a:t>
            </a:r>
            <a:endParaRPr lang="en-US" sz="8000" i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6400" y="2819400"/>
            <a:ext cx="5638800" cy="1562100"/>
          </a:xfrm>
        </p:spPr>
        <p:txBody>
          <a:bodyPr/>
          <a:lstStyle/>
          <a:p>
            <a:pPr algn="ctr">
              <a:defRPr/>
            </a:pPr>
            <a:r>
              <a:rPr lang="en-US" sz="4400" dirty="0" smtClean="0">
                <a:solidFill>
                  <a:srgbClr val="FFFFFF"/>
                </a:solidFill>
              </a:rPr>
              <a:t>Push</a:t>
            </a:r>
          </a:p>
          <a:p>
            <a:pPr>
              <a:buFont typeface="Arial"/>
              <a:buChar char="•"/>
              <a:defRPr/>
            </a:pPr>
            <a:r>
              <a:rPr lang="en-US" sz="4400" dirty="0" smtClean="0">
                <a:solidFill>
                  <a:srgbClr val="FFFFFF"/>
                </a:solidFill>
              </a:rPr>
              <a:t>population </a:t>
            </a:r>
            <a:r>
              <a:rPr lang="en-US" sz="4400" dirty="0">
                <a:solidFill>
                  <a:srgbClr val="FFFFFF"/>
                </a:solidFill>
              </a:rPr>
              <a:t>growth</a:t>
            </a:r>
          </a:p>
          <a:p>
            <a:pPr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hunger &amp; poverty (Irish potato famine)</a:t>
            </a:r>
          </a:p>
          <a:p>
            <a:pPr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arable land scarcity</a:t>
            </a:r>
          </a:p>
          <a:p>
            <a:pPr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religious  persecution </a:t>
            </a:r>
          </a:p>
          <a:p>
            <a:pPr>
              <a:defRPr/>
            </a:pP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502400" y="2819400"/>
            <a:ext cx="5638800" cy="15621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</a:rPr>
              <a:t>Pull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free and democratic society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natural resources</a:t>
            </a:r>
          </a:p>
          <a:p>
            <a:pPr marL="1485900" lvl="1" indent="-3429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mines, farming, lumber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J</a:t>
            </a:r>
            <a:r>
              <a:rPr lang="en-US" sz="4000" dirty="0" smtClean="0">
                <a:solidFill>
                  <a:srgbClr val="FFFFFF"/>
                </a:solidFill>
              </a:rPr>
              <a:t>obs</a:t>
            </a:r>
            <a:endParaRPr lang="en-US" sz="4000" dirty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America letters</a:t>
            </a:r>
          </a:p>
          <a:p>
            <a:pPr marL="1485900" lvl="1" indent="-342900" eaLnBrk="1" hangingPunct="1">
              <a:buFont typeface="Arial"/>
              <a:buChar char="•"/>
              <a:defRPr/>
            </a:pPr>
            <a:r>
              <a:rPr lang="ja-JP" altLang="en-US" sz="4000" dirty="0">
                <a:solidFill>
                  <a:srgbClr val="FFFFFF"/>
                </a:solidFill>
              </a:rPr>
              <a:t>“</a:t>
            </a:r>
            <a:r>
              <a:rPr lang="en-US" altLang="ja-JP" sz="4000" dirty="0">
                <a:solidFill>
                  <a:srgbClr val="FFFFFF"/>
                </a:solidFill>
              </a:rPr>
              <a:t>streets are paved with gold</a:t>
            </a:r>
            <a:r>
              <a:rPr lang="ja-JP" altLang="en-US" sz="4000" dirty="0">
                <a:solidFill>
                  <a:srgbClr val="FFFFFF"/>
                </a:solidFill>
              </a:rPr>
              <a:t>”</a:t>
            </a:r>
            <a:endParaRPr lang="en-US" sz="40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7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91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0875" y="390524"/>
            <a:ext cx="11703050" cy="1895475"/>
          </a:xfrm>
        </p:spPr>
        <p:txBody>
          <a:bodyPr/>
          <a:lstStyle/>
          <a:p>
            <a:r>
              <a:rPr lang="en-US" dirty="0" smtClean="0"/>
              <a:t>The Journey to America: </a:t>
            </a:r>
            <a:br>
              <a:rPr lang="en-US" dirty="0" smtClean="0"/>
            </a:br>
            <a:r>
              <a:rPr lang="en-US" sz="4400" i="1" dirty="0" smtClean="0">
                <a:solidFill>
                  <a:srgbClr val="FFFFFF"/>
                </a:solidFill>
              </a:rPr>
              <a:t>How </a:t>
            </a:r>
            <a:r>
              <a:rPr lang="en-US" sz="4400" i="1" dirty="0">
                <a:solidFill>
                  <a:srgbClr val="FFFFFF"/>
                </a:solidFill>
              </a:rPr>
              <a:t>they got </a:t>
            </a:r>
            <a:r>
              <a:rPr lang="en-US" sz="4400" i="1" dirty="0" smtClean="0">
                <a:solidFill>
                  <a:srgbClr val="FFFFFF"/>
                </a:solidFill>
              </a:rPr>
              <a:t>here</a:t>
            </a:r>
            <a:endParaRPr lang="en-US" sz="44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2 week passage by steamship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steerage compartment</a:t>
            </a:r>
          </a:p>
          <a:p>
            <a:pPr marL="1485900" lvl="1"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area below deck</a:t>
            </a:r>
          </a:p>
          <a:p>
            <a:pPr marL="1485900" lvl="1"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one large room with bunks</a:t>
            </a:r>
          </a:p>
          <a:p>
            <a:pPr marL="1485900" lvl="1"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filthy conditions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7054850" y="2451100"/>
            <a:ext cx="4991100" cy="6375400"/>
            <a:chOff x="0" y="0"/>
            <a:chExt cx="3144" cy="40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4" r="21448"/>
            <a:stretch>
              <a:fillRect/>
            </a:stretch>
          </p:blipFill>
          <p:spPr bwMode="auto">
            <a:xfrm>
              <a:off x="224" y="224"/>
              <a:ext cx="2688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612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Journey to America: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i="1" dirty="0" smtClean="0">
                <a:solidFill>
                  <a:srgbClr val="FFFFFF"/>
                </a:solidFill>
              </a:rPr>
              <a:t>How </a:t>
            </a:r>
            <a:r>
              <a:rPr lang="en-US" sz="4400" i="1" dirty="0">
                <a:solidFill>
                  <a:srgbClr val="FFFFFF"/>
                </a:solidFill>
              </a:rPr>
              <a:t>they got </a:t>
            </a:r>
            <a:r>
              <a:rPr lang="en-US" sz="4400" i="1" dirty="0" smtClean="0">
                <a:solidFill>
                  <a:srgbClr val="FFFFFF"/>
                </a:solidFill>
              </a:rPr>
              <a:t>here cont</a:t>
            </a:r>
            <a:r>
              <a:rPr lang="en-US" i="1" dirty="0" smtClean="0">
                <a:solidFill>
                  <a:srgbClr val="FFFFFF"/>
                </a:solidFill>
              </a:rPr>
              <a:t>.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42900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B</a:t>
            </a:r>
            <a:r>
              <a:rPr lang="en-US" sz="4400" dirty="0" smtClean="0">
                <a:solidFill>
                  <a:srgbClr val="FFFFFF"/>
                </a:solidFill>
              </a:rPr>
              <a:t>y </a:t>
            </a:r>
            <a:r>
              <a:rPr lang="en-US" sz="4400" dirty="0">
                <a:solidFill>
                  <a:srgbClr val="FFFFFF"/>
                </a:solidFill>
              </a:rPr>
              <a:t>1870</a:t>
            </a:r>
            <a:r>
              <a:rPr lang="ja-JP" altLang="en-US" sz="4400" dirty="0">
                <a:solidFill>
                  <a:srgbClr val="FFFFFF"/>
                </a:solidFill>
              </a:rPr>
              <a:t>’</a:t>
            </a:r>
            <a:r>
              <a:rPr lang="en-US" altLang="ja-JP" sz="4400" dirty="0">
                <a:solidFill>
                  <a:srgbClr val="FFFFFF"/>
                </a:solidFill>
              </a:rPr>
              <a:t>s almost all traveled by steamship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R</a:t>
            </a:r>
            <a:r>
              <a:rPr lang="en-US" sz="4400" dirty="0" smtClean="0">
                <a:solidFill>
                  <a:srgbClr val="FFFFFF"/>
                </a:solidFill>
              </a:rPr>
              <a:t>arely </a:t>
            </a:r>
            <a:r>
              <a:rPr lang="en-US" sz="4400" dirty="0">
                <a:solidFill>
                  <a:srgbClr val="FFFFFF"/>
                </a:solidFill>
              </a:rPr>
              <a:t>allowed above deck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N</a:t>
            </a:r>
            <a:r>
              <a:rPr lang="en-US" sz="4400" dirty="0" smtClean="0">
                <a:solidFill>
                  <a:srgbClr val="FFFFFF"/>
                </a:solidFill>
              </a:rPr>
              <a:t>o </a:t>
            </a:r>
            <a:r>
              <a:rPr lang="en-US" sz="4400" dirty="0">
                <a:solidFill>
                  <a:srgbClr val="FFFFFF"/>
                </a:solidFill>
              </a:rPr>
              <a:t>room or fresh air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L</a:t>
            </a:r>
            <a:r>
              <a:rPr lang="en-US" sz="4400" dirty="0" smtClean="0">
                <a:solidFill>
                  <a:srgbClr val="FFFFFF"/>
                </a:solidFill>
              </a:rPr>
              <a:t>ouse </a:t>
            </a:r>
            <a:r>
              <a:rPr lang="en-US" sz="4400" dirty="0">
                <a:solidFill>
                  <a:srgbClr val="FFFFFF"/>
                </a:solidFill>
              </a:rPr>
              <a:t>infected bunks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D</a:t>
            </a:r>
            <a:r>
              <a:rPr lang="en-US" sz="4400" dirty="0" smtClean="0">
                <a:solidFill>
                  <a:srgbClr val="FFFFFF"/>
                </a:solidFill>
              </a:rPr>
              <a:t>iseases </a:t>
            </a:r>
            <a:r>
              <a:rPr lang="en-US" sz="4400" dirty="0">
                <a:solidFill>
                  <a:srgbClr val="FFFFFF"/>
                </a:solidFill>
              </a:rPr>
              <a:t>spread quickly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6350000" y="1828800"/>
            <a:ext cx="6076950" cy="7073900"/>
            <a:chOff x="0" y="0"/>
            <a:chExt cx="3144" cy="40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7" r="21400"/>
            <a:stretch>
              <a:fillRect/>
            </a:stretch>
          </p:blipFill>
          <p:spPr bwMode="auto">
            <a:xfrm>
              <a:off x="224" y="224"/>
              <a:ext cx="2688" cy="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301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09600"/>
            <a:ext cx="11703050" cy="1625600"/>
          </a:xfrm>
        </p:spPr>
        <p:txBody>
          <a:bodyPr/>
          <a:lstStyle/>
          <a:p>
            <a:r>
              <a:rPr lang="en-US" dirty="0"/>
              <a:t>The Journey to America: </a:t>
            </a:r>
            <a:br>
              <a:rPr lang="en-US" dirty="0"/>
            </a:br>
            <a:r>
              <a:rPr lang="en-US" sz="4400" i="1" dirty="0">
                <a:solidFill>
                  <a:srgbClr val="FFFFFF"/>
                </a:solidFill>
              </a:rPr>
              <a:t>How they got here cont</a:t>
            </a:r>
            <a:r>
              <a:rPr lang="en-US" i="1" dirty="0">
                <a:solidFill>
                  <a:srgbClr val="FFFFFF"/>
                </a:solidFill>
              </a:rPr>
              <a:t>.</a:t>
            </a:r>
            <a:endParaRPr lang="en-US" dirty="0"/>
          </a:p>
        </p:txBody>
      </p:sp>
      <p:pic>
        <p:nvPicPr>
          <p:cNvPr id="7" name="Godfather_II Immigration Scene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2362200"/>
            <a:ext cx="11326966" cy="6372396"/>
          </a:xfrm>
        </p:spPr>
      </p:pic>
    </p:spTree>
    <p:extLst>
      <p:ext uri="{BB962C8B-B14F-4D97-AF65-F5344CB8AC3E}">
        <p14:creationId xmlns:p14="http://schemas.microsoft.com/office/powerpoint/2010/main" val="3187351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1450">
              <a:defRPr/>
            </a:pPr>
            <a:r>
              <a:rPr lang="en-US" dirty="0"/>
              <a:t>The Journey to America: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i="1" dirty="0" smtClean="0">
                <a:solidFill>
                  <a:srgbClr val="FFFFFF"/>
                </a:solidFill>
              </a:rPr>
              <a:t>Where they arrived</a:t>
            </a:r>
            <a:endParaRPr lang="en-US" sz="44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2209800"/>
            <a:ext cx="5745163" cy="909637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Ellis</a:t>
            </a:r>
            <a:r>
              <a:rPr lang="en-US" sz="3600" dirty="0">
                <a:latin typeface="Copperplat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Island in New York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Angel</a:t>
            </a:r>
            <a:r>
              <a:rPr lang="en-US" sz="3600" dirty="0">
                <a:latin typeface="Copperplat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Island in San Francisco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 descr="arrival.gif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11423"/>
          <a:stretch>
            <a:fillRect/>
          </a:stretch>
        </p:blipFill>
        <p:spPr/>
      </p:pic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11200" y="3048000"/>
            <a:ext cx="5867400" cy="5842000"/>
            <a:chOff x="0" y="0"/>
            <a:chExt cx="3144" cy="40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1" r="21568"/>
            <a:stretch>
              <a:fillRect/>
            </a:stretch>
          </p:blipFill>
          <p:spPr bwMode="auto">
            <a:xfrm>
              <a:off x="224" y="224"/>
              <a:ext cx="2688" cy="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7148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4"/>
            <a:ext cx="11703050" cy="2428875"/>
          </a:xfrm>
        </p:spPr>
        <p:txBody>
          <a:bodyPr/>
          <a:lstStyle/>
          <a:p>
            <a:r>
              <a:rPr lang="en-US" dirty="0"/>
              <a:t>The Journey to America: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i="1" dirty="0" smtClean="0">
                <a:solidFill>
                  <a:srgbClr val="FFFFFF"/>
                </a:solidFill>
              </a:rPr>
              <a:t>When they arrived-</a:t>
            </a:r>
            <a:r>
              <a:rPr lang="en-US" sz="4400" dirty="0">
                <a:solidFill>
                  <a:srgbClr val="FFFFFF"/>
                </a:solidFill>
              </a:rPr>
              <a:t>Legal Interviews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asked 29 questions</a:t>
            </a:r>
          </a:p>
          <a:p>
            <a:pPr indent="-342900" eaLnBrk="1" hangingPunct="1">
              <a:buFont typeface="Arial"/>
              <a:buChar char="•"/>
              <a:defRPr/>
            </a:pPr>
            <a:r>
              <a:rPr lang="ja-JP" altLang="en-US" sz="4400" dirty="0">
                <a:solidFill>
                  <a:srgbClr val="FFFFFF"/>
                </a:solidFill>
              </a:rPr>
              <a:t>“</a:t>
            </a:r>
            <a:r>
              <a:rPr lang="en-US" altLang="ja-JP" sz="4400" dirty="0">
                <a:solidFill>
                  <a:srgbClr val="FFFFFF"/>
                </a:solidFill>
              </a:rPr>
              <a:t>Do you have work?</a:t>
            </a:r>
            <a:r>
              <a:rPr lang="ja-JP" altLang="en-US" sz="4400" dirty="0">
                <a:solidFill>
                  <a:srgbClr val="FFFFFF"/>
                </a:solidFill>
              </a:rPr>
              <a:t>”</a:t>
            </a:r>
            <a:endParaRPr lang="en-US" altLang="ja-JP" sz="4400" dirty="0">
              <a:solidFill>
                <a:srgbClr val="FFFFFF"/>
              </a:solidFill>
            </a:endParaRPr>
          </a:p>
          <a:p>
            <a:pPr marL="1143000" lvl="1" indent="-342900" eaLnBrk="1" hangingPunct="1">
              <a:buFont typeface="Arial"/>
              <a:buChar char="•"/>
              <a:defRPr/>
            </a:pPr>
            <a:r>
              <a:rPr lang="en-US" sz="4400" dirty="0" err="1">
                <a:solidFill>
                  <a:srgbClr val="FFFFFF"/>
                </a:solidFill>
              </a:rPr>
              <a:t>Foran</a:t>
            </a:r>
            <a:r>
              <a:rPr lang="en-US" sz="4400" dirty="0">
                <a:solidFill>
                  <a:srgbClr val="FFFFFF"/>
                </a:solidFill>
              </a:rPr>
              <a:t> Act of 1885, illegal to import foreigners as contract laborers</a:t>
            </a:r>
          </a:p>
          <a:p>
            <a:pPr indent="-342900" eaLnBrk="1" hangingPunct="1">
              <a:buFont typeface="Arial"/>
              <a:buChar char="•"/>
              <a:defRPr/>
            </a:pPr>
            <a:r>
              <a:rPr lang="en-US" sz="4400" dirty="0">
                <a:solidFill>
                  <a:srgbClr val="FFFFFF"/>
                </a:solidFill>
              </a:rPr>
              <a:t>2% deported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4400" dirty="0">
              <a:solidFill>
                <a:srgbClr val="FFFFFF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6421551" y="2209800"/>
            <a:ext cx="6565900" cy="6375400"/>
            <a:chOff x="0" y="0"/>
            <a:chExt cx="4136" cy="40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r="15361"/>
            <a:stretch>
              <a:fillRect/>
            </a:stretch>
          </p:blipFill>
          <p:spPr bwMode="auto">
            <a:xfrm>
              <a:off x="224" y="224"/>
              <a:ext cx="3680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36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3180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4"/>
            <a:ext cx="11703050" cy="2276475"/>
          </a:xfrm>
        </p:spPr>
        <p:txBody>
          <a:bodyPr/>
          <a:lstStyle/>
          <a:p>
            <a:r>
              <a:rPr lang="en-US" dirty="0"/>
              <a:t>The Journey to America: </a:t>
            </a:r>
            <a:br>
              <a:rPr lang="en-US" dirty="0"/>
            </a:br>
            <a:r>
              <a:rPr lang="en-US" sz="4400" i="1" dirty="0">
                <a:solidFill>
                  <a:srgbClr val="FFFFFF"/>
                </a:solidFill>
              </a:rPr>
              <a:t>When they </a:t>
            </a:r>
            <a:r>
              <a:rPr lang="en-US" sz="4400" i="1" dirty="0" smtClean="0">
                <a:solidFill>
                  <a:srgbClr val="FFFFFF"/>
                </a:solidFill>
              </a:rPr>
              <a:t>arrived cont.-</a:t>
            </a:r>
            <a:r>
              <a:rPr lang="en-US" sz="4400" dirty="0">
                <a:solidFill>
                  <a:srgbClr val="FFFFFF"/>
                </a:solidFill>
              </a:rPr>
              <a:t>Medical</a:t>
            </a:r>
            <a:r>
              <a:rPr lang="en-US" sz="4400" dirty="0">
                <a:latin typeface="Copperplat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sz="4400" dirty="0">
                <a:solidFill>
                  <a:srgbClr val="FFFFFF"/>
                </a:solidFill>
              </a:rPr>
              <a:t>Inspections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4200" y="2209800"/>
            <a:ext cx="5745163" cy="5029200"/>
          </a:xfrm>
        </p:spPr>
        <p:txBody>
          <a:bodyPr/>
          <a:lstStyle/>
          <a:p>
            <a:pPr indent="-342900">
              <a:buFont typeface="Arial"/>
              <a:buChar char="•"/>
              <a:defRPr/>
            </a:pPr>
            <a:r>
              <a:rPr lang="ja-JP" altLang="en-US" sz="4000" dirty="0">
                <a:solidFill>
                  <a:srgbClr val="FFFFFF"/>
                </a:solidFill>
              </a:rPr>
              <a:t>“</a:t>
            </a:r>
            <a:r>
              <a:rPr lang="en-US" altLang="ja-JP" sz="4000" dirty="0">
                <a:solidFill>
                  <a:srgbClr val="FFFFFF"/>
                </a:solidFill>
              </a:rPr>
              <a:t>six-second exam</a:t>
            </a:r>
            <a:r>
              <a:rPr lang="ja-JP" altLang="en-US" sz="4000" dirty="0">
                <a:solidFill>
                  <a:srgbClr val="FFFFFF"/>
                </a:solidFill>
              </a:rPr>
              <a:t>”</a:t>
            </a:r>
            <a:endParaRPr lang="en-US" altLang="ja-JP" sz="4000" dirty="0">
              <a:solidFill>
                <a:srgbClr val="FFFFFF"/>
              </a:solidFill>
            </a:endParaRPr>
          </a:p>
          <a:p>
            <a:pPr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T</a:t>
            </a:r>
            <a:r>
              <a:rPr lang="en-US" sz="4000" dirty="0" smtClean="0">
                <a:solidFill>
                  <a:srgbClr val="FFFFFF"/>
                </a:solidFill>
              </a:rPr>
              <a:t>hose </a:t>
            </a:r>
            <a:r>
              <a:rPr lang="en-US" sz="4000" dirty="0">
                <a:solidFill>
                  <a:srgbClr val="FFFFFF"/>
                </a:solidFill>
              </a:rPr>
              <a:t>with obvious problems would be inspected closer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M</a:t>
            </a:r>
            <a:r>
              <a:rPr lang="en-US" sz="4000" dirty="0" smtClean="0">
                <a:solidFill>
                  <a:srgbClr val="FFFFFF"/>
                </a:solidFill>
              </a:rPr>
              <a:t>arked </a:t>
            </a:r>
            <a:r>
              <a:rPr lang="en-US" sz="4000" dirty="0">
                <a:solidFill>
                  <a:srgbClr val="FFFFFF"/>
                </a:solidFill>
              </a:rPr>
              <a:t>with chalk symbols for suspected problems</a:t>
            </a:r>
          </a:p>
          <a:p>
            <a:pPr indent="-342900"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</a:rPr>
              <a:t>Deportation- those </a:t>
            </a:r>
            <a:r>
              <a:rPr lang="en-US" sz="4000" dirty="0">
                <a:solidFill>
                  <a:srgbClr val="FFFFFF"/>
                </a:solidFill>
              </a:rPr>
              <a:t>with incurable conditions forced home</a:t>
            </a:r>
          </a:p>
          <a:p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665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7414335" y="1828800"/>
            <a:ext cx="5590465" cy="6781800"/>
            <a:chOff x="0" y="0"/>
            <a:chExt cx="3144" cy="401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0" r="19730"/>
            <a:stretch>
              <a:fillRect/>
            </a:stretch>
          </p:blipFill>
          <p:spPr bwMode="auto">
            <a:xfrm>
              <a:off x="224" y="224"/>
              <a:ext cx="2688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1807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3600" y="1219200"/>
            <a:ext cx="11430000" cy="12192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Journey to America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sz="4400" i="1" dirty="0" smtClean="0"/>
              <a:t>Life in the Cities-</a:t>
            </a:r>
            <a:r>
              <a:rPr lang="en-US" sz="4400" dirty="0">
                <a:solidFill>
                  <a:srgbClr val="FFFFFF"/>
                </a:solidFill>
              </a:rPr>
              <a:t>Living </a:t>
            </a:r>
            <a:r>
              <a:rPr lang="en-US" sz="4400" dirty="0" smtClean="0">
                <a:solidFill>
                  <a:srgbClr val="FFFFFF"/>
                </a:solidFill>
              </a:rPr>
              <a:t>Conditions</a:t>
            </a:r>
            <a:r>
              <a:rPr lang="en-US" sz="4400" i="1" dirty="0" smtClean="0"/>
              <a:t> </a:t>
            </a:r>
            <a:r>
              <a:rPr lang="en-US" sz="4400" i="1" dirty="0"/>
              <a:t/>
            </a:r>
            <a:br>
              <a:rPr lang="en-US" sz="4400" i="1" dirty="0"/>
            </a:br>
            <a:endParaRPr lang="en-US" sz="4400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06400" y="1905000"/>
            <a:ext cx="5638800" cy="1562100"/>
          </a:xfrm>
        </p:spPr>
        <p:txBody>
          <a:bodyPr/>
          <a:lstStyle/>
          <a:p>
            <a:pPr marL="571500" indent="-571500" eaLnBrk="1" hangingPunct="1"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</a:rPr>
              <a:t>most jobs in big cities</a:t>
            </a:r>
          </a:p>
          <a:p>
            <a:pPr marL="114300" indent="-342900" eaLnBrk="1" hangingPunct="1"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</a:rPr>
              <a:t>from </a:t>
            </a:r>
            <a:r>
              <a:rPr lang="en-US" sz="4000" dirty="0">
                <a:solidFill>
                  <a:srgbClr val="FFFFFF"/>
                </a:solidFill>
              </a:rPr>
              <a:t>1870-1920 urban pop. jumped from 25% &gt; 50%</a:t>
            </a:r>
          </a:p>
          <a:p>
            <a:pPr marL="114300" indent="-342900" eaLnBrk="1" hangingPunct="1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tenements and slum </a:t>
            </a:r>
            <a:r>
              <a:rPr lang="en-US" sz="4000" dirty="0" smtClean="0">
                <a:solidFill>
                  <a:srgbClr val="FFFFFF"/>
                </a:solidFill>
              </a:rPr>
              <a:t>housing</a:t>
            </a:r>
          </a:p>
          <a:p>
            <a:pPr marL="114300" indent="-342900" eaLnBrk="1" hangingPunct="1"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</a:rPr>
              <a:t>Diseases flourished</a:t>
            </a:r>
            <a:endParaRPr lang="en-US" sz="4000" dirty="0">
              <a:solidFill>
                <a:srgbClr val="FFFFFF"/>
              </a:solidFill>
            </a:endParaRP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T</a:t>
            </a:r>
            <a:r>
              <a:rPr lang="en-US" sz="4000" dirty="0" smtClean="0">
                <a:solidFill>
                  <a:srgbClr val="FFFFFF"/>
                </a:solidFill>
              </a:rPr>
              <a:t>ended </a:t>
            </a:r>
            <a:r>
              <a:rPr lang="en-US" sz="4000" dirty="0">
                <a:solidFill>
                  <a:srgbClr val="FFFFFF"/>
                </a:solidFill>
              </a:rPr>
              <a:t>to group by </a:t>
            </a:r>
            <a:r>
              <a:rPr lang="en-US" sz="4000" dirty="0" smtClean="0">
                <a:solidFill>
                  <a:srgbClr val="FFFFFF"/>
                </a:solidFill>
              </a:rPr>
              <a:t>ethnicity.</a:t>
            </a:r>
            <a:r>
              <a:rPr lang="en-US" sz="4000" dirty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Often sought out people who spoke the same language, religion, and customs</a:t>
            </a:r>
          </a:p>
          <a:p>
            <a:pPr marL="114300" indent="-342900" eaLnBrk="1" hangingPunct="1">
              <a:buFont typeface="Arial"/>
              <a:buChar char="•"/>
              <a:defRPr/>
            </a:pPr>
            <a:endParaRPr lang="en-US" sz="40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10" name="Content Placeholder 9" descr="zagfb7adnqg7zp85fzw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5" b="-9825"/>
          <a:stretch>
            <a:fillRect/>
          </a:stretch>
        </p:blipFill>
        <p:spPr>
          <a:xfrm>
            <a:off x="5892800" y="1905000"/>
            <a:ext cx="6830096" cy="6553200"/>
          </a:xfrm>
        </p:spPr>
      </p:pic>
    </p:spTree>
    <p:extLst>
      <p:ext uri="{BB962C8B-B14F-4D97-AF65-F5344CB8AC3E}">
        <p14:creationId xmlns:p14="http://schemas.microsoft.com/office/powerpoint/2010/main" val="2608460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1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990600"/>
            <a:ext cx="11430000" cy="1219200"/>
          </a:xfrm>
        </p:spPr>
        <p:txBody>
          <a:bodyPr/>
          <a:lstStyle/>
          <a:p>
            <a:r>
              <a:rPr lang="en-US" dirty="0" smtClean="0"/>
              <a:t>Living Conditions: Dumbbell Tenement</a:t>
            </a:r>
            <a:endParaRPr lang="en-US" dirty="0"/>
          </a:p>
        </p:txBody>
      </p:sp>
      <p:pic>
        <p:nvPicPr>
          <p:cNvPr id="4" name="Picture 4" descr="Teneme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711200" y="2209800"/>
            <a:ext cx="11430000" cy="6248400"/>
          </a:xfrm>
        </p:spPr>
      </p:pic>
    </p:spTree>
    <p:extLst>
      <p:ext uri="{BB962C8B-B14F-4D97-AF65-F5344CB8AC3E}">
        <p14:creationId xmlns:p14="http://schemas.microsoft.com/office/powerpoint/2010/main" val="1211653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430000" cy="1219200"/>
          </a:xfrm>
        </p:spPr>
        <p:txBody>
          <a:bodyPr/>
          <a:lstStyle/>
          <a:p>
            <a:r>
              <a:rPr lang="en-US" dirty="0"/>
              <a:t>Culture</a:t>
            </a:r>
            <a:r>
              <a:rPr lang="en-US" dirty="0">
                <a:latin typeface="Copperplat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dirty="0"/>
              <a:t>Shock</a:t>
            </a:r>
            <a:r>
              <a:rPr lang="en-US" dirty="0">
                <a:latin typeface="Copperplate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dirty="0" smtClean="0"/>
              <a:t>&amp;Assimilation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752600"/>
            <a:ext cx="6248400" cy="6096000"/>
          </a:xfrm>
        </p:spPr>
        <p:txBody>
          <a:bodyPr/>
          <a:lstStyle/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Confusion and anxiety in America</a:t>
            </a: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Dealt with finding a job, place to live, and trying to understand a foreign language and custom</a:t>
            </a: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 smtClean="0">
                <a:solidFill>
                  <a:srgbClr val="FFFFFF"/>
                </a:solidFill>
              </a:rPr>
              <a:t>Americanization: promoted </a:t>
            </a:r>
            <a:r>
              <a:rPr lang="en-US" sz="4000" dirty="0">
                <a:solidFill>
                  <a:srgbClr val="FFFFFF"/>
                </a:solidFill>
              </a:rPr>
              <a:t>loyalty to 	American values</a:t>
            </a:r>
          </a:p>
          <a:p>
            <a:pPr marL="457200" indent="-457200" eaLnBrk="1" hangingPunct="1">
              <a:buFont typeface="Arial"/>
              <a:buChar char="•"/>
            </a:pPr>
            <a:endParaRPr lang="en-US" sz="40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2514600"/>
            <a:ext cx="5638800" cy="15621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5969000" y="1981200"/>
            <a:ext cx="6794500" cy="6375400"/>
            <a:chOff x="0" y="0"/>
            <a:chExt cx="4280" cy="40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" r="14104"/>
            <a:stretch>
              <a:fillRect/>
            </a:stretch>
          </p:blipFill>
          <p:spPr bwMode="auto">
            <a:xfrm>
              <a:off x="224" y="224"/>
              <a:ext cx="3824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80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6109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Consolidated Rail lines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8800" y="2057400"/>
            <a:ext cx="5745163" cy="5619750"/>
          </a:xfrm>
        </p:spPr>
        <p:txBody>
          <a:bodyPr/>
          <a:lstStyle/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Inexpensive and </a:t>
            </a: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faster shipping</a:t>
            </a:r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RR companies laid track side by side so traffic could move in both directions</a:t>
            </a: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Caused time zones to be  created </a:t>
            </a:r>
            <a:endParaRPr lang="en-US" sz="3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571500" indent="-571500">
              <a:spcBef>
                <a:spcPts val="2400"/>
              </a:spcBef>
              <a:buClr>
                <a:srgbClr val="FFFFFF"/>
              </a:buClr>
              <a:buSzPct val="46000"/>
              <a:buFont typeface="Arial"/>
              <a:buChar char="•"/>
            </a:pPr>
            <a:r>
              <a:rPr lang="en-US" sz="36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Telegraph lines helped increase communication speed</a:t>
            </a:r>
            <a:endParaRPr lang="en-US" sz="3600" kern="12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9" descr="69workmen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12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495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11430000" cy="1219200"/>
          </a:xfrm>
        </p:spPr>
        <p:txBody>
          <a:bodyPr/>
          <a:lstStyle/>
          <a:p>
            <a:r>
              <a:rPr lang="en-US" dirty="0" smtClean="0"/>
              <a:t>Race vs. Ethnicity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3048000"/>
            <a:ext cx="5638800" cy="5562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</a:rPr>
              <a:t>Race</a:t>
            </a: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Indication of the heritage with which you were born, regardless of location or learned behavior</a:t>
            </a:r>
          </a:p>
          <a:p>
            <a:pPr marL="114300" indent="-342900">
              <a:buFont typeface="Arial"/>
              <a:buChar char="•"/>
              <a:defRPr/>
            </a:pPr>
            <a:endParaRPr lang="en-US" sz="4000" dirty="0">
              <a:solidFill>
                <a:srgbClr val="FFFFFF"/>
              </a:solidFill>
            </a:endParaRP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It cannot be altered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048000"/>
            <a:ext cx="5638800" cy="4800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</a:rPr>
              <a:t>Ethnicity </a:t>
            </a: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is learned cultural behaviors celebrated throughout regions the around the world</a:t>
            </a:r>
          </a:p>
          <a:p>
            <a:pPr marL="114300" indent="-342900">
              <a:buFont typeface="Arial"/>
              <a:buChar char="•"/>
              <a:defRPr/>
            </a:pPr>
            <a:endParaRPr lang="en-US" sz="4000" dirty="0">
              <a:solidFill>
                <a:srgbClr val="FFFFFF"/>
              </a:solidFill>
            </a:endParaRPr>
          </a:p>
          <a:p>
            <a:pPr marL="114300" indent="-342900"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</a:rPr>
              <a:t>It can be altered or mimicked through choice and beliefs</a:t>
            </a:r>
          </a:p>
          <a:p>
            <a:endParaRPr lang="en-US" dirty="0" smtClean="0"/>
          </a:p>
          <a:p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84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990600"/>
            <a:ext cx="11430000" cy="1219200"/>
          </a:xfrm>
        </p:spPr>
        <p:txBody>
          <a:bodyPr/>
          <a:lstStyle/>
          <a:p>
            <a:r>
              <a:rPr lang="en-US" dirty="0" smtClean="0"/>
              <a:t>Not all Americans accepted Immigrants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447800"/>
            <a:ext cx="5791200" cy="76200"/>
          </a:xfrm>
        </p:spPr>
        <p:txBody>
          <a:bodyPr/>
          <a:lstStyle/>
          <a:p>
            <a:pPr eaLnBrk="1" hangingPunct="1"/>
            <a:endParaRPr lang="en-US" sz="3600" dirty="0" smtClean="0">
              <a:solidFill>
                <a:srgbClr val="FFFFFF"/>
              </a:solidFill>
              <a:latin typeface="Baskerville" charset="0"/>
              <a:ea typeface="ヒラギノ明朝 ProN W3" charset="0"/>
              <a:cs typeface="ヒラギノ明朝 ProN W3" charset="0"/>
            </a:endParaRPr>
          </a:p>
          <a:p>
            <a:pPr marL="571500" indent="-5715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Nativism</a:t>
            </a:r>
            <a:endParaRPr lang="en-US" sz="3600" dirty="0">
              <a:solidFill>
                <a:srgbClr val="FFFFFF"/>
              </a:solidFill>
              <a:latin typeface="Baskerville" charset="0"/>
              <a:ea typeface="ヒラギノ明朝 ProN W3" charset="0"/>
              <a:cs typeface="ヒラギノ明朝 ProN W3" charset="0"/>
            </a:endParaRPr>
          </a:p>
          <a:p>
            <a:pPr marL="571500" indent="-5715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Immigration </a:t>
            </a:r>
            <a:r>
              <a:rPr lang="en-US" sz="3600" dirty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Restriction </a:t>
            </a: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League: wanted </a:t>
            </a:r>
            <a:r>
              <a:rPr lang="en-US" sz="3600" dirty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to limit </a:t>
            </a: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immigration </a:t>
            </a:r>
            <a:r>
              <a:rPr lang="en-US" sz="3600" dirty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with literacy </a:t>
            </a: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test</a:t>
            </a:r>
            <a:endParaRPr lang="en-US" sz="3600" dirty="0">
              <a:solidFill>
                <a:srgbClr val="FFFFFF"/>
              </a:solidFill>
            </a:endParaRPr>
          </a:p>
          <a:p>
            <a:pPr marL="571500" indent="-5715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Chinese Exclusion Act-prohibited immigration for 10 years and prevented them from becoming citizens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skerville" charset="0"/>
                <a:ea typeface="ヒラギノ明朝 ProN W3" charset="0"/>
                <a:cs typeface="ヒラギノ明朝 ProN W3" charset="0"/>
              </a:rPr>
              <a:t>Gentleman’s Agreement-between US + Japan to curb immigration/emigration of Japanese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2438400"/>
            <a:ext cx="5638800" cy="15621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5969000" y="1524000"/>
            <a:ext cx="7035800" cy="7988300"/>
            <a:chOff x="0" y="0"/>
            <a:chExt cx="3144" cy="40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9" r="9549"/>
            <a:stretch>
              <a:fillRect/>
            </a:stretch>
          </p:blipFill>
          <p:spPr bwMode="auto">
            <a:xfrm>
              <a:off x="224" y="224"/>
              <a:ext cx="2688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895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609600"/>
            <a:ext cx="11430000" cy="1219200"/>
          </a:xfrm>
        </p:spPr>
        <p:txBody>
          <a:bodyPr/>
          <a:lstStyle/>
          <a:p>
            <a:r>
              <a:rPr lang="en-US" dirty="0"/>
              <a:t>Problems in </a:t>
            </a:r>
            <a:r>
              <a:rPr lang="en-US" dirty="0" smtClean="0"/>
              <a:t>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2057400"/>
            <a:ext cx="7467600" cy="716280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altLang="ja-JP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Political Machines</a:t>
            </a:r>
            <a:r>
              <a:rPr lang="ja-JP" alt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r>
              <a:rPr lang="en-US" altLang="ja-JP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Controlled jobs, licenses, bought votes, kickbacks, bribery, hired 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friends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Took advantage of immigrants to gain votes</a:t>
            </a:r>
            <a:endParaRPr lang="en-US" sz="3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Most famous: Tammany Hall and Boss Tweed in New York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Thomas Nast-Political Cartoonist and muckraker exposed Tweed’s wrongdoings and contributed heavily to the downfall of Boss Tweed</a:t>
            </a:r>
          </a:p>
          <a:p>
            <a:endParaRPr lang="en-US" dirty="0"/>
          </a:p>
        </p:txBody>
      </p:sp>
      <p:pic>
        <p:nvPicPr>
          <p:cNvPr id="5" name="Content Placeholder 4" descr="William_Magear_-Boss-_Tweed_(1870)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5" r="-37865"/>
          <a:stretch>
            <a:fillRect/>
          </a:stretch>
        </p:blipFill>
        <p:spPr>
          <a:xfrm>
            <a:off x="7493000" y="1828800"/>
            <a:ext cx="5105400" cy="3656570"/>
          </a:xfrm>
        </p:spPr>
      </p:pic>
      <p:pic>
        <p:nvPicPr>
          <p:cNvPr id="6" name="Picture 5" descr="Thomasnastselfportra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5715000"/>
            <a:ext cx="40513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83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11430000" cy="1219200"/>
          </a:xfrm>
        </p:spPr>
        <p:txBody>
          <a:bodyPr/>
          <a:lstStyle/>
          <a:p>
            <a:r>
              <a:rPr lang="en-US" dirty="0"/>
              <a:t>The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Origins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/>
              <a:t>of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Progressivism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7772400"/>
            <a:ext cx="11430000" cy="1562100"/>
          </a:xfrm>
        </p:spPr>
        <p:txBody>
          <a:bodyPr/>
          <a:lstStyle/>
          <a:p>
            <a:r>
              <a:rPr lang="en-US" i="1" dirty="0">
                <a:solidFill>
                  <a:srgbClr val="FFFFFF"/>
                </a:solidFill>
                <a:latin typeface="Times" charset="0"/>
              </a:rPr>
              <a:t>An early 20th century reform </a:t>
            </a:r>
            <a:r>
              <a:rPr lang="en-US" i="1" dirty="0" smtClean="0">
                <a:solidFill>
                  <a:srgbClr val="FFFFFF"/>
                </a:solidFill>
                <a:latin typeface="Times" charset="0"/>
              </a:rPr>
              <a:t>movement that sought to </a:t>
            </a:r>
            <a:r>
              <a:rPr lang="en-US" i="1" dirty="0">
                <a:solidFill>
                  <a:srgbClr val="FFFFFF"/>
                </a:solidFill>
                <a:latin typeface="Times" charset="0"/>
              </a:rPr>
              <a:t>correct injustices in American life</a:t>
            </a:r>
          </a:p>
          <a:p>
            <a:endParaRPr lang="en-US" dirty="0">
              <a:latin typeface="Times" charset="0"/>
            </a:endParaRPr>
          </a:p>
          <a:p>
            <a:endParaRPr lang="en-US" dirty="0"/>
          </a:p>
        </p:txBody>
      </p:sp>
      <p:pic>
        <p:nvPicPr>
          <p:cNvPr id="4" name="Picture 3" descr="1pro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676400"/>
            <a:ext cx="8267700" cy="58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0"/>
            <a:ext cx="9525000" cy="1219200"/>
          </a:xfrm>
        </p:spPr>
        <p:txBody>
          <a:bodyPr/>
          <a:lstStyle/>
          <a:p>
            <a:r>
              <a:rPr lang="en-US" dirty="0"/>
              <a:t>Goals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of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Progressives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0"/>
            <a:ext cx="13004800" cy="2895600"/>
          </a:xfrm>
        </p:spPr>
        <p:txBody>
          <a:bodyPr/>
          <a:lstStyle/>
          <a:p>
            <a:pPr marL="685800" indent="-685800" eaLnBrk="1" hangingPunct="1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Return control of </a:t>
            </a:r>
            <a:r>
              <a:rPr lang="en-US" sz="4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gov</a:t>
            </a:r>
            <a:r>
              <a:rPr lang="ja-JP" alt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altLang="ja-JP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 to the people</a:t>
            </a:r>
          </a:p>
          <a:p>
            <a:pPr marL="685800" indent="-685800" eaLnBrk="1" hangingPunct="1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Restore economic opportunity</a:t>
            </a:r>
          </a:p>
          <a:p>
            <a:pPr marL="685800" indent="-685800" eaLnBrk="1" hangingPunct="1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Correct injustices</a:t>
            </a:r>
          </a:p>
          <a:p>
            <a:pPr marL="685800" indent="-685800" eaLnBrk="1" hangingPunct="1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Moral improvement</a:t>
            </a:r>
          </a:p>
          <a:p>
            <a:endParaRPr lang="en-US" dirty="0"/>
          </a:p>
        </p:txBody>
      </p:sp>
      <p:pic>
        <p:nvPicPr>
          <p:cNvPr id="4" name="Picture 3" descr="1pro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295400"/>
            <a:ext cx="9601200" cy="53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57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2367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26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3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9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27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31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50360</TotalTime>
  <Pages>0</Pages>
  <Words>970</Words>
  <Characters>0</Characters>
  <Application>Microsoft Macintosh PowerPoint</Application>
  <PresentationFormat>Custom</PresentationFormat>
  <Lines>0</Lines>
  <Paragraphs>152</Paragraphs>
  <Slides>45</Slides>
  <Notes>0</Notes>
  <HiddenSlides>1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Photo - Horizontal</vt:lpstr>
      <vt:lpstr>Photo - Vertical</vt:lpstr>
      <vt:lpstr>Title, Bullets &amp; Photo</vt:lpstr>
      <vt:lpstr>Title &amp; Bullets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Title &amp; Bullets - Left</vt:lpstr>
      <vt:lpstr>Industrialization</vt:lpstr>
      <vt:lpstr>Key Factors to Industrialization</vt:lpstr>
      <vt:lpstr>PowerPoint Presentation</vt:lpstr>
      <vt:lpstr>Consolidated Rail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“Big Business” (image pg. 171)</vt:lpstr>
      <vt:lpstr>Laissez-faire</vt:lpstr>
      <vt:lpstr>Social Darwinism</vt:lpstr>
      <vt:lpstr>What did laissez-faire and Social Darwinism have in common?</vt:lpstr>
      <vt:lpstr>PowerPoint Presentation</vt:lpstr>
      <vt:lpstr>Sherman and Clayton Antitrust Acts</vt:lpstr>
      <vt:lpstr>The Gilded Age-1870’s-1900</vt:lpstr>
      <vt:lpstr>Andrew Carnegie- Steel</vt:lpstr>
      <vt:lpstr>PowerPoint Presentation</vt:lpstr>
      <vt:lpstr>Carnegie’s Philanthropy</vt:lpstr>
      <vt:lpstr>John Rockefeller-Standard Oil</vt:lpstr>
      <vt:lpstr>Cornelius Vanderbilt-Railroads</vt:lpstr>
      <vt:lpstr>PowerPoint Presentation</vt:lpstr>
      <vt:lpstr>Labor Problems</vt:lpstr>
      <vt:lpstr>Triangle Shirtwaist Factory Fire</vt:lpstr>
      <vt:lpstr>Immigration:</vt:lpstr>
      <vt:lpstr>Push/Pull Factors: Why they came to the United States</vt:lpstr>
      <vt:lpstr>The Journey to America:  How they got here</vt:lpstr>
      <vt:lpstr>The Journey to America:  How they got here cont.</vt:lpstr>
      <vt:lpstr>The Journey to America:  How they got here cont.</vt:lpstr>
      <vt:lpstr>The Journey to America:  Where they arrived</vt:lpstr>
      <vt:lpstr>The Journey to America:  When they arrived-Legal Interviews </vt:lpstr>
      <vt:lpstr>The Journey to America:  When they arrived cont.-Medical Inspections </vt:lpstr>
      <vt:lpstr>The Journey to America:  Life in the Cities-Living Conditions  </vt:lpstr>
      <vt:lpstr>PowerPoint Presentation</vt:lpstr>
      <vt:lpstr>Living Conditions: Dumbbell Tenement</vt:lpstr>
      <vt:lpstr>Culture Shock &amp;Assimilation</vt:lpstr>
      <vt:lpstr>Race vs. Ethnicity</vt:lpstr>
      <vt:lpstr>Not all Americans accepted Immigrants</vt:lpstr>
      <vt:lpstr>Problems in Politics</vt:lpstr>
      <vt:lpstr>The Origins of Progressivism</vt:lpstr>
      <vt:lpstr>Goals of Progressives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Industrialization</dc:title>
  <dc:subject/>
  <dc:creator/>
  <cp:keywords/>
  <dc:description/>
  <cp:lastModifiedBy>Ron Richards</cp:lastModifiedBy>
  <cp:revision>75</cp:revision>
  <dcterms:modified xsi:type="dcterms:W3CDTF">2019-01-16T19:16:29Z</dcterms:modified>
</cp:coreProperties>
</file>