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7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2157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8288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9028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2249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9378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1821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7031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6810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6499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9451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583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064B-1CDC-48BC-9485-27005686D5C0}" type="datetimeFigureOut">
              <a:rPr lang="de-DE" smtClean="0"/>
              <a:pPr/>
              <a:t>08.07.2017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ED5C-6B9F-4FFB-95CB-79699944CB1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4905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SAQ Practice Prompts 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xmlns="" val="39972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4656" y="137994"/>
            <a:ext cx="9895046" cy="6492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8900" y="552450"/>
            <a:ext cx="53530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Q: </a:t>
            </a:r>
            <a:r>
              <a:rPr lang="en-US" sz="2400" dirty="0" smtClean="0"/>
              <a:t>Using the table, answer parts A, B, and C.</a:t>
            </a:r>
          </a:p>
          <a:p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 smtClean="0"/>
              <a:t>Discuss the impact of the data presented in the table with concern to TWO of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Urbanization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Industrialization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Political corruption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B. Discuss ONE reaction among the American population to data presented.</a:t>
            </a:r>
          </a:p>
          <a:p>
            <a:endParaRPr lang="en-US" sz="2400" dirty="0"/>
          </a:p>
          <a:p>
            <a:r>
              <a:rPr lang="en-US" sz="2400" dirty="0" smtClean="0"/>
              <a:t>C. Discuss ONE policy enacted by the federal government between 1880-1925 in response to the data presented.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6451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10150" y="365125"/>
            <a:ext cx="634365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Q: Using the image, answer parts A, B, and C.</a:t>
            </a:r>
          </a:p>
          <a:p>
            <a:pPr marL="0" indent="0">
              <a:buNone/>
            </a:pPr>
            <a:r>
              <a:rPr lang="en-US" dirty="0" smtClean="0"/>
              <a:t>a. Briefly explain the point of view expressed by the cartoonist about ONE of the following:</a:t>
            </a:r>
          </a:p>
          <a:p>
            <a:pPr lvl="1"/>
            <a:r>
              <a:rPr lang="en-US" dirty="0" smtClean="0"/>
              <a:t>Immigration</a:t>
            </a:r>
          </a:p>
          <a:p>
            <a:pPr lvl="1"/>
            <a:r>
              <a:rPr lang="en-US" dirty="0" smtClean="0"/>
              <a:t>Nativism</a:t>
            </a:r>
          </a:p>
          <a:p>
            <a:pPr lvl="1"/>
            <a:r>
              <a:rPr lang="en-US" dirty="0" smtClean="0"/>
              <a:t>Democracy</a:t>
            </a:r>
          </a:p>
          <a:p>
            <a:pPr marL="0" indent="0">
              <a:buNone/>
            </a:pPr>
            <a:r>
              <a:rPr lang="en-US" dirty="0" smtClean="0"/>
              <a:t>b. Briefly explain ONE development from the period 1880-1920 that led to the point of view expressed by the cartoonist.</a:t>
            </a:r>
          </a:p>
          <a:p>
            <a:pPr marL="0" indent="0">
              <a:buNone/>
            </a:pPr>
            <a:r>
              <a:rPr lang="en-US" dirty="0" smtClean="0"/>
              <a:t>c. Briefly explain ONE way in which developments from 1880-1925 challenged or supported the point of view expressed by the cartoonist.</a:t>
            </a:r>
          </a:p>
          <a:p>
            <a:endParaRPr lang="de-DE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" y="-419100"/>
            <a:ext cx="3697605" cy="57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650" y="5467350"/>
            <a:ext cx="476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Columbia</a:t>
            </a:r>
            <a:r>
              <a:rPr lang="en-US" b="1" dirty="0"/>
              <a:t>:  “Hands off gentlemen!  America</a:t>
            </a:r>
            <a:endParaRPr lang="de-DE" dirty="0"/>
          </a:p>
          <a:p>
            <a:r>
              <a:rPr lang="en-US" b="1" dirty="0"/>
              <a:t>Means fair play for all men</a:t>
            </a:r>
            <a:r>
              <a:rPr lang="en-US" b="1" dirty="0" smtClean="0"/>
              <a:t>.”</a:t>
            </a:r>
          </a:p>
          <a:p>
            <a:r>
              <a:rPr lang="en-US" b="1" dirty="0"/>
              <a:t>Thomas Nast, </a:t>
            </a:r>
            <a:r>
              <a:rPr lang="en-US" b="1" i="1" dirty="0"/>
              <a:t>Harper’s </a:t>
            </a:r>
            <a:r>
              <a:rPr lang="en-US" b="1" i="1" dirty="0" smtClean="0"/>
              <a:t>Weekly, </a:t>
            </a:r>
            <a:r>
              <a:rPr lang="en-US" b="1" i="1" dirty="0"/>
              <a:t>1871.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482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19100"/>
            <a:ext cx="10991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Q. Briefly </a:t>
            </a:r>
            <a:r>
              <a:rPr lang="en-US" sz="4800" dirty="0"/>
              <a:t>explain the impact of industrialization and </a:t>
            </a:r>
            <a:r>
              <a:rPr lang="en-US" sz="4800" dirty="0" smtClean="0"/>
              <a:t>urbanization on </a:t>
            </a:r>
            <a:r>
              <a:rPr lang="en-US" sz="4800" dirty="0"/>
              <a:t>THREE of the following.</a:t>
            </a:r>
            <a:endParaRPr lang="de-DE" sz="4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800" dirty="0"/>
              <a:t>middle class</a:t>
            </a:r>
            <a:endParaRPr lang="de-DE" sz="4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800" dirty="0"/>
              <a:t>working class</a:t>
            </a:r>
            <a:endParaRPr lang="de-DE" sz="4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800" dirty="0"/>
              <a:t>working women</a:t>
            </a:r>
            <a:endParaRPr lang="de-DE" sz="4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800" dirty="0"/>
              <a:t>consumers</a:t>
            </a:r>
            <a:endParaRPr lang="de-DE" sz="4800" dirty="0"/>
          </a:p>
          <a:p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xmlns="" val="336495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323850"/>
            <a:ext cx="51244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Q: </a:t>
            </a:r>
            <a:r>
              <a:rPr lang="en-US" sz="2400" dirty="0" smtClean="0"/>
              <a:t>Using the image, answer parts A, B, and C.</a:t>
            </a:r>
          </a:p>
          <a:p>
            <a:endParaRPr lang="de-DE" sz="2400" dirty="0"/>
          </a:p>
          <a:p>
            <a:pPr lvl="0"/>
            <a:r>
              <a:rPr lang="en-US" sz="2400" dirty="0" smtClean="0"/>
              <a:t>A. Briefly </a:t>
            </a:r>
            <a:r>
              <a:rPr lang="en-US" sz="2400" dirty="0"/>
              <a:t>explain the point of view expressed by the photographer about ONE of the </a:t>
            </a:r>
            <a:r>
              <a:rPr lang="en-US" sz="2400" dirty="0" smtClean="0"/>
              <a:t>following:</a:t>
            </a:r>
            <a:endParaRPr lang="de-DE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Tenement Living</a:t>
            </a:r>
            <a:endParaRPr lang="de-DE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Infant Death Rate</a:t>
            </a:r>
            <a:endParaRPr lang="de-DE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Sanitation Codes</a:t>
            </a:r>
            <a:endParaRPr lang="de-DE" sz="2400" dirty="0"/>
          </a:p>
          <a:p>
            <a:pPr lvl="0"/>
            <a:r>
              <a:rPr lang="en-US" sz="2400" dirty="0" smtClean="0"/>
              <a:t>B. Briefly </a:t>
            </a:r>
            <a:r>
              <a:rPr lang="en-US" sz="2400" dirty="0"/>
              <a:t>explain ONE development in the period </a:t>
            </a:r>
            <a:r>
              <a:rPr lang="en-US" sz="2400" dirty="0" smtClean="0"/>
              <a:t>1865-1914 </a:t>
            </a:r>
            <a:r>
              <a:rPr lang="en-US" sz="2400" dirty="0"/>
              <a:t>that led to the point of view expressed by the </a:t>
            </a:r>
            <a:r>
              <a:rPr lang="en-US" sz="2400" dirty="0" smtClean="0"/>
              <a:t>photographer.</a:t>
            </a:r>
            <a:endParaRPr lang="de-DE" sz="2400" dirty="0"/>
          </a:p>
          <a:p>
            <a:pPr lvl="0"/>
            <a:r>
              <a:rPr lang="en-US" sz="2400" dirty="0" smtClean="0"/>
              <a:t>C. Briefly </a:t>
            </a:r>
            <a:r>
              <a:rPr lang="en-US" sz="2400" dirty="0"/>
              <a:t>explain ONE </a:t>
            </a:r>
            <a:r>
              <a:rPr lang="en-US" sz="2400" dirty="0" smtClean="0"/>
              <a:t>reform enacted from 1880-1918 which might have resulted from photographs such as this one.  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50" y="1012876"/>
            <a:ext cx="6226685" cy="4254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839" y="5542156"/>
            <a:ext cx="611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Jacob Riis, </a:t>
            </a:r>
            <a:r>
              <a:rPr lang="en-US" i="1" dirty="0" smtClean="0"/>
              <a:t>How the Other Half Lives</a:t>
            </a:r>
            <a:r>
              <a:rPr lang="en-US" dirty="0" smtClean="0"/>
              <a:t>, Christmas 1889 edition of </a:t>
            </a:r>
            <a:r>
              <a:rPr lang="en-US" i="1" dirty="0" smtClean="0"/>
              <a:t>Scribner's Magazine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851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261617"/>
            <a:ext cx="6214419" cy="4429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304800"/>
            <a:ext cx="4953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Q: </a:t>
            </a:r>
            <a:r>
              <a:rPr lang="en-US" sz="2400" dirty="0" smtClean="0"/>
              <a:t>Using the image, answer parts A, B, and C.</a:t>
            </a:r>
          </a:p>
          <a:p>
            <a:endParaRPr lang="de-DE" sz="2400" dirty="0" smtClean="0"/>
          </a:p>
          <a:p>
            <a:pPr lvl="0"/>
            <a:r>
              <a:rPr lang="en-US" sz="2400" dirty="0" smtClean="0"/>
              <a:t>A. Briefly explain the point of view expressed by the photographer about ONE of the following 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Graft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Voting Fraud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Democracy</a:t>
            </a:r>
            <a:endParaRPr lang="de-DE" sz="2400" dirty="0"/>
          </a:p>
          <a:p>
            <a:pPr lvl="0"/>
            <a:r>
              <a:rPr lang="en-US" sz="2400" dirty="0" smtClean="0"/>
              <a:t>B. Briefly explain one development in the period 1865-1900 that led to the point of view expressed by the </a:t>
            </a:r>
            <a:r>
              <a:rPr lang="de-DE" sz="2400" dirty="0" smtClean="0"/>
              <a:t>cartoonist.</a:t>
            </a:r>
          </a:p>
          <a:p>
            <a:pPr lvl="0"/>
            <a:r>
              <a:rPr lang="en-US" sz="2400" dirty="0" smtClean="0"/>
              <a:t>C. Briefly explain a second development in the </a:t>
            </a:r>
            <a:r>
              <a:rPr lang="en-US" sz="2400" smtClean="0"/>
              <a:t>period 1865-1900 </a:t>
            </a:r>
            <a:r>
              <a:rPr lang="en-US" sz="2400" dirty="0" smtClean="0"/>
              <a:t>that led to the point of view expressed by the </a:t>
            </a:r>
            <a:r>
              <a:rPr lang="de-DE" sz="2400" dirty="0" smtClean="0"/>
              <a:t>cartoonist.</a:t>
            </a:r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350" y="5200650"/>
            <a:ext cx="588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Caption says: “The Tammany Tiger Loose-What Are You Going to Do About It?”</a:t>
            </a:r>
          </a:p>
          <a:p>
            <a:pPr algn="ctr"/>
            <a:endParaRPr lang="en-US" b="1" dirty="0" smtClean="0"/>
          </a:p>
          <a:p>
            <a:pPr algn="ctr"/>
            <a:r>
              <a:rPr lang="de-DE" b="1" dirty="0" smtClean="0"/>
              <a:t>Thomas Nast, November 1871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666899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Custom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SAQ Practice Prompts 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Lazar</dc:creator>
  <cp:lastModifiedBy>Ron Richards</cp:lastModifiedBy>
  <cp:revision>6</cp:revision>
  <dcterms:created xsi:type="dcterms:W3CDTF">2014-12-06T08:29:46Z</dcterms:created>
  <dcterms:modified xsi:type="dcterms:W3CDTF">2017-07-08T23:13:25Z</dcterms:modified>
</cp:coreProperties>
</file>