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  <p:sldMasterId id="2147483756" r:id="rId5"/>
    <p:sldMasterId id="2147483768" r:id="rId6"/>
  </p:sldMasterIdLst>
  <p:sldIdLst>
    <p:sldId id="256" r:id="rId7"/>
    <p:sldId id="453" r:id="rId8"/>
    <p:sldId id="394" r:id="rId9"/>
    <p:sldId id="314" r:id="rId10"/>
    <p:sldId id="390" r:id="rId11"/>
    <p:sldId id="412" r:id="rId12"/>
    <p:sldId id="395" r:id="rId13"/>
    <p:sldId id="415" r:id="rId14"/>
    <p:sldId id="458" r:id="rId15"/>
    <p:sldId id="459" r:id="rId16"/>
    <p:sldId id="416" r:id="rId17"/>
    <p:sldId id="460" r:id="rId18"/>
    <p:sldId id="315" r:id="rId19"/>
    <p:sldId id="392" r:id="rId20"/>
    <p:sldId id="461" r:id="rId21"/>
    <p:sldId id="346" r:id="rId22"/>
    <p:sldId id="316" r:id="rId23"/>
    <p:sldId id="462" r:id="rId24"/>
    <p:sldId id="317" r:id="rId25"/>
    <p:sldId id="404" r:id="rId26"/>
    <p:sldId id="318" r:id="rId27"/>
    <p:sldId id="463" r:id="rId28"/>
    <p:sldId id="348" r:id="rId29"/>
    <p:sldId id="350" r:id="rId30"/>
    <p:sldId id="464" r:id="rId31"/>
    <p:sldId id="396" r:id="rId32"/>
    <p:sldId id="337" r:id="rId33"/>
    <p:sldId id="465" r:id="rId34"/>
    <p:sldId id="454" r:id="rId35"/>
    <p:sldId id="455" r:id="rId36"/>
    <p:sldId id="456" r:id="rId37"/>
    <p:sldId id="457" r:id="rId38"/>
    <p:sldId id="466" r:id="rId39"/>
    <p:sldId id="393" r:id="rId40"/>
    <p:sldId id="338" r:id="rId41"/>
    <p:sldId id="340" r:id="rId42"/>
    <p:sldId id="342" r:id="rId43"/>
    <p:sldId id="319" r:id="rId44"/>
    <p:sldId id="403" r:id="rId45"/>
    <p:sldId id="417" r:id="rId46"/>
    <p:sldId id="331" r:id="rId47"/>
    <p:sldId id="332" r:id="rId48"/>
    <p:sldId id="333" r:id="rId49"/>
    <p:sldId id="335" r:id="rId50"/>
    <p:sldId id="334" r:id="rId51"/>
    <p:sldId id="410" r:id="rId52"/>
    <p:sldId id="409" r:id="rId53"/>
    <p:sldId id="322" r:id="rId54"/>
    <p:sldId id="407" r:id="rId55"/>
    <p:sldId id="391" r:id="rId56"/>
    <p:sldId id="420" r:id="rId57"/>
    <p:sldId id="325" r:id="rId58"/>
    <p:sldId id="324" r:id="rId59"/>
    <p:sldId id="323" r:id="rId60"/>
    <p:sldId id="408" r:id="rId61"/>
    <p:sldId id="329" r:id="rId62"/>
    <p:sldId id="411" r:id="rId63"/>
    <p:sldId id="330" r:id="rId64"/>
    <p:sldId id="413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>
      <p:cViewPr varScale="1">
        <p:scale>
          <a:sx n="103" d="100"/>
          <a:sy n="103" d="100"/>
        </p:scale>
        <p:origin x="-11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6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70" Type="http://schemas.openxmlformats.org/officeDocument/2006/relationships/tableStyles" Target="tableStyle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/>
              <a:pPr/>
              <a:t>1/11/18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910701-189A-4671-ABAB-03EC251F4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/>
              <a:pPr/>
              <a:t>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/>
              <a:pPr/>
              <a:t>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70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84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781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83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08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50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59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18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/>
              <a:pPr/>
              <a:t>1/11/18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910701-189A-4671-ABAB-03EC251F4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937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7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10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65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69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45961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28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26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22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83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/>
              <a:pPr/>
              <a:t>1/11/18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73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5197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89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13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7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11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8861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87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45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97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/>
              <a:pPr/>
              <a:t>1/11/18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07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45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18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96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50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7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11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8861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87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45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/>
              <a:pPr/>
              <a:t>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C910701-189A-4671-ABAB-03EC251F41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97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07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45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18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96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50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7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11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8861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87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/>
              <a:pPr/>
              <a:t>1/11/18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45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97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07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45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18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96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50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/>
              <a:pPr/>
              <a:t>1/11/18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/>
              <a:pPr/>
              <a:t>1/11/18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D6B8-3401-496F-A585-3C1026A85CFF}" type="datetimeFigureOut">
              <a:rPr lang="en-US" smtClean="0"/>
              <a:pPr/>
              <a:t>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0701-189A-4671-ABAB-03EC251F41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637D6B8-3401-496F-A585-3C1026A85CFF}" type="datetimeFigureOut">
              <a:rPr lang="en-US" smtClean="0"/>
              <a:pPr/>
              <a:t>1/11/18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C910701-189A-4671-ABAB-03EC251F41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7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8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7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7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637D6B8-3401-496F-A585-3C1026A85CF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1/11/18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C910701-189A-4671-ABAB-03EC251F419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7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png"/><Relationship Id="rId3" Type="http://schemas.openxmlformats.org/officeDocument/2006/relationships/image" Target="../media/image29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72600" cy="6867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800600"/>
            <a:ext cx="6705600" cy="1828800"/>
          </a:xfrm>
        </p:spPr>
        <p:txBody>
          <a:bodyPr>
            <a:noAutofit/>
          </a:bodyPr>
          <a:lstStyle/>
          <a:p>
            <a:r>
              <a:rPr lang="en-US" sz="6000" cap="none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Settling</a:t>
            </a:r>
            <a:r>
              <a:rPr lang="en-US" sz="6000" cap="none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/>
            </a:r>
            <a:br>
              <a:rPr lang="en-US" sz="6000" cap="none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</a:br>
            <a:r>
              <a:rPr lang="en-US" sz="6000" cap="none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the Wild West</a:t>
            </a:r>
            <a:endParaRPr lang="en-US" sz="6000" cap="none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anose="02060603020205020403" pitchFamily="18" charset="0"/>
              </a:rPr>
              <a:t>Southeastern Native Americans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anose="02060603020205020403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057400"/>
          <a:ext cx="8382000" cy="14681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676400"/>
                <a:gridCol w="1447800"/>
                <a:gridCol w="2057400"/>
                <a:gridCol w="32004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latin typeface="Rockwell" pitchFamily="18" charset="0"/>
                        </a:rPr>
                        <a:t>Who?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latin typeface="Rockwell" pitchFamily="18" charset="0"/>
                        </a:rPr>
                        <a:t>Where?</a:t>
                      </a:r>
                      <a:endParaRPr lang="en-US" sz="2000" b="0" u="sng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Experience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Analysis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Rockwell" pitchFamily="18" charset="0"/>
                        </a:rPr>
                        <a:t>Southeastern Native Americans</a:t>
                      </a:r>
                      <a:endParaRPr lang="en-US" sz="1800" dirty="0">
                        <a:solidFill>
                          <a:schemeClr val="bg1"/>
                        </a:solidFill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Rockwell" pitchFamily="18" charset="0"/>
                        </a:rPr>
                        <a:t>Oklahoma (Indian Territory)</a:t>
                      </a:r>
                      <a:endParaRPr lang="en-US" sz="1800" dirty="0">
                        <a:solidFill>
                          <a:schemeClr val="bg1"/>
                        </a:solidFill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Rockwell" pitchFamily="18" charset="0"/>
                        </a:rPr>
                        <a:t>Jackson… Indian Removal Act… Trail of Tears</a:t>
                      </a:r>
                      <a:endParaRPr lang="en-US" sz="1800" dirty="0">
                        <a:solidFill>
                          <a:schemeClr val="bg1"/>
                        </a:solidFill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Rockwell" pitchFamily="18" charset="0"/>
                        </a:rPr>
                        <a:t>Reservation life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Rockwell" pitchFamily="18" charset="0"/>
                        </a:rPr>
                        <a:t>Whites took more land in 1889   “Oklahoma Land Rush” (Sooners)</a:t>
                      </a:r>
                      <a:endParaRPr lang="en-US" sz="1800" dirty="0">
                        <a:solidFill>
                          <a:schemeClr val="bg1"/>
                        </a:solidFill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47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Vaqueros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295400"/>
            <a:ext cx="6781800" cy="53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anose="02060603020205020403" pitchFamily="18" charset="0"/>
              </a:rPr>
              <a:t>Vaqueros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anose="02060603020205020403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057400"/>
          <a:ext cx="8382000" cy="14681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676400"/>
                <a:gridCol w="1447800"/>
                <a:gridCol w="2057400"/>
                <a:gridCol w="32004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latin typeface="Rockwell" pitchFamily="18" charset="0"/>
                        </a:rPr>
                        <a:t>Who?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latin typeface="Rockwell" pitchFamily="18" charset="0"/>
                        </a:rPr>
                        <a:t>Where?</a:t>
                      </a:r>
                      <a:endParaRPr lang="en-US" sz="2000" b="0" u="sng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Experience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Analysis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Vaqueros</a:t>
                      </a:r>
                      <a:endParaRPr lang="en-US" sz="1800" b="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Rockwell" pitchFamily="18" charset="0"/>
                          <a:ea typeface="Times New Roman"/>
                          <a:cs typeface="Arial"/>
                        </a:rPr>
                        <a:t>Southwest</a:t>
                      </a:r>
                      <a:endParaRPr lang="en-US" sz="180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Rockwell" pitchFamily="18" charset="0"/>
                          <a:ea typeface="Times New Roman"/>
                          <a:cs typeface="Arial"/>
                        </a:rPr>
                        <a:t>Mexican cowboys &amp; ranchers</a:t>
                      </a:r>
                      <a:endParaRPr lang="en-US" sz="180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Rockwell" pitchFamily="18" charset="0"/>
                          <a:ea typeface="Times New Roman"/>
                          <a:cs typeface="Arial"/>
                        </a:rPr>
                        <a:t>Hispanic culture was well established in southwest at the time of the Mexican War &amp; Mexican Cession</a:t>
                      </a:r>
                      <a:endParaRPr lang="en-US" sz="180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47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Mormon Exodus, 1840s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0" y="1143000"/>
            <a:ext cx="8249863" cy="5635324"/>
          </a:xfrm>
        </p:spPr>
      </p:pic>
    </p:spTree>
    <p:extLst>
      <p:ext uri="{BB962C8B-B14F-4D97-AF65-F5344CB8AC3E}">
        <p14:creationId xmlns:p14="http://schemas.microsoft.com/office/powerpoint/2010/main" val="482117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Brigham Young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759" t="2000" r="1759" b="2000"/>
          <a:stretch/>
        </p:blipFill>
        <p:spPr>
          <a:xfrm>
            <a:off x="4129731" y="228600"/>
            <a:ext cx="4857750" cy="647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9050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92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anose="02060603020205020403" pitchFamily="18" charset="0"/>
              </a:rPr>
              <a:t>Mormons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anose="02060603020205020403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057400"/>
          <a:ext cx="8382000" cy="1193799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676400"/>
                <a:gridCol w="1447800"/>
                <a:gridCol w="2057400"/>
                <a:gridCol w="32004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latin typeface="Rockwell" pitchFamily="18" charset="0"/>
                        </a:rPr>
                        <a:t>Who?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latin typeface="Rockwell" pitchFamily="18" charset="0"/>
                        </a:rPr>
                        <a:t>Where?</a:t>
                      </a:r>
                      <a:endParaRPr lang="en-US" sz="2000" b="0" u="sng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Experience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Analysis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Mormons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Utah (esp. Salt Lake City)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To escape religious persecution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Utopianism, polygamy and theocracy until Utah became a state in 1896</a:t>
                      </a:r>
                      <a:endParaRPr lang="en-US" sz="1800" b="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47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449262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California Gold Rush &amp; the 49ers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8813"/>
            <a:ext cx="4724400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979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Comstock Lode &amp; the 59ers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7162800" cy="551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26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anose="02060603020205020403" pitchFamily="18" charset="0"/>
              </a:rPr>
              <a:t>49ers &amp; 59ers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anose="02060603020205020403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057400"/>
          <a:ext cx="8382000" cy="14681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676400"/>
                <a:gridCol w="1447800"/>
                <a:gridCol w="2057400"/>
                <a:gridCol w="32004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latin typeface="Rockwell" pitchFamily="18" charset="0"/>
                        </a:rPr>
                        <a:t>Who?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latin typeface="Rockwell" pitchFamily="18" charset="0"/>
                        </a:rPr>
                        <a:t>Where?</a:t>
                      </a:r>
                      <a:endParaRPr lang="en-US" sz="2000" b="0" u="sng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Experience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Analysis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49ers &amp;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59ers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California &amp;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Nevada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Gold rush in 1849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Silver rush in 1859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California became a free state in the</a:t>
                      </a:r>
                      <a:endParaRPr lang="en-US" sz="1800" b="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Compromise of 1850</a:t>
                      </a:r>
                      <a:endParaRPr lang="en-US" sz="1800" b="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Mining industry</a:t>
                      </a:r>
                      <a:endParaRPr lang="en-US" sz="1800" b="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47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Homestead Act, 1862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581400" cy="49990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Rockwell" panose="02060603020205020403" pitchFamily="18" charset="0"/>
              </a:rPr>
              <a:t>160 acres</a:t>
            </a:r>
          </a:p>
          <a:p>
            <a:r>
              <a:rPr lang="en-US" dirty="0" smtClean="0">
                <a:latin typeface="Rockwell" panose="02060603020205020403" pitchFamily="18" charset="0"/>
              </a:rPr>
              <a:t>Small fee</a:t>
            </a:r>
          </a:p>
          <a:p>
            <a:r>
              <a:rPr lang="en-US" dirty="0" smtClean="0">
                <a:latin typeface="Rockwell" panose="02060603020205020403" pitchFamily="18" charset="0"/>
              </a:rPr>
              <a:t>Live there for five years and “improve” the land</a:t>
            </a:r>
          </a:p>
          <a:p>
            <a:r>
              <a:rPr lang="en-US" dirty="0" smtClean="0">
                <a:latin typeface="Rockwell" panose="02060603020205020403" pitchFamily="18" charset="0"/>
              </a:rPr>
              <a:t>Passed during Civil War</a:t>
            </a:r>
          </a:p>
          <a:p>
            <a:pPr lvl="1"/>
            <a:r>
              <a:rPr lang="en-US" dirty="0" smtClean="0">
                <a:latin typeface="Rockwell" panose="02060603020205020403" pitchFamily="18" charset="0"/>
              </a:rPr>
              <a:t>Union control of the west</a:t>
            </a:r>
          </a:p>
          <a:p>
            <a:pPr lvl="1"/>
            <a:r>
              <a:rPr lang="en-US" dirty="0" smtClean="0">
                <a:latin typeface="Rockwell" panose="02060603020205020403" pitchFamily="18" charset="0"/>
              </a:rPr>
              <a:t>Free-</a:t>
            </a:r>
            <a:r>
              <a:rPr lang="en-US" dirty="0" err="1" smtClean="0">
                <a:latin typeface="Rockwell" panose="02060603020205020403" pitchFamily="18" charset="0"/>
              </a:rPr>
              <a:t>Soilers</a:t>
            </a:r>
            <a:endParaRPr lang="en-US" dirty="0">
              <a:latin typeface="Rockwell" panose="020606030202050204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19034">
            <a:off x="3965896" y="1803348"/>
            <a:ext cx="5006068" cy="367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26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/>
              </a:rPr>
              <a:t>Main Ideas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458200" cy="483207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Rockwell" panose="02060603020205020403"/>
              </a:rPr>
              <a:t>Western settlement offered the promise of economic opportunity, but life in the west was filled with hardship.</a:t>
            </a:r>
          </a:p>
          <a:p>
            <a:endParaRPr lang="en-US" dirty="0" smtClean="0">
              <a:latin typeface="Rockwell" panose="02060603020205020403"/>
            </a:endParaRPr>
          </a:p>
          <a:p>
            <a:r>
              <a:rPr lang="en-US" dirty="0" smtClean="0">
                <a:latin typeface="Rockwell" panose="02060603020205020403"/>
              </a:rPr>
              <a:t>With white settlement rapidly spreading westward, Plains Indians faced the harsh choice of resistance or assimilation.</a:t>
            </a:r>
            <a:endParaRPr lang="en-US" dirty="0">
              <a:latin typeface="Rockwell" panose="02060603020205020403"/>
            </a:endParaRPr>
          </a:p>
        </p:txBody>
      </p:sp>
    </p:spTree>
    <p:extLst>
      <p:ext uri="{BB962C8B-B14F-4D97-AF65-F5344CB8AC3E}">
        <p14:creationId xmlns:p14="http://schemas.microsoft.com/office/powerpoint/2010/main" val="2152778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Homesteaders &amp; Sod Houses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1105" t="29576" r="10885" b="6013"/>
          <a:stretch/>
        </p:blipFill>
        <p:spPr>
          <a:xfrm>
            <a:off x="457200" y="1295401"/>
            <a:ext cx="8305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45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08660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Speculators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299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anose="02060603020205020403" pitchFamily="18" charset="0"/>
              </a:rPr>
              <a:t>Homesteaders &amp; Speculators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anose="02060603020205020403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057400"/>
          <a:ext cx="8382000" cy="3388359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676400"/>
                <a:gridCol w="1447800"/>
                <a:gridCol w="2057400"/>
                <a:gridCol w="32004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latin typeface="Rockwell" pitchFamily="18" charset="0"/>
                        </a:rPr>
                        <a:t>Who?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latin typeface="Rockwell" pitchFamily="18" charset="0"/>
                        </a:rPr>
                        <a:t>Where?</a:t>
                      </a:r>
                      <a:endParaRPr lang="en-US" sz="2000" b="0" u="sng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Experience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Analysis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Homesteaders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All of the west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Homestead Act: pay small fee, “improve” the land, live there for 5 years… you own 160 acres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“Common man” &amp; poor people had opportunities to improve their lives out west</a:t>
                      </a:r>
                      <a:endParaRPr lang="en-US" sz="1800" b="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Satisfied Free-</a:t>
                      </a:r>
                      <a:r>
                        <a:rPr lang="en-US" sz="1800" b="0" dirty="0" err="1">
                          <a:latin typeface="Rockwell" pitchFamily="18" charset="0"/>
                          <a:ea typeface="Times New Roman"/>
                          <a:cs typeface="Arial"/>
                        </a:rPr>
                        <a:t>Soilers</a:t>
                      </a:r>
                      <a:endParaRPr lang="en-US" sz="1800" b="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Helped Union control the west during Civil War </a:t>
                      </a:r>
                      <a:endParaRPr lang="en-US" sz="1800" b="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Speculators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All of the west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Speculators committed fraud and “land flipping” rather than settling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Big businesses (mining, RRs, ranchers)    got much of the land out west, contrary to purpose of the Homestead Act</a:t>
                      </a:r>
                      <a:endParaRPr lang="en-US" sz="1800" b="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47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219200"/>
            <a:ext cx="7696200" cy="5449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Exodusters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979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Buffalo Soldiers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752600"/>
            <a:ext cx="856440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79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anose="02060603020205020403" pitchFamily="18" charset="0"/>
              </a:rPr>
              <a:t>Exodusters</a:t>
            </a:r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anose="02060603020205020403" pitchFamily="18" charset="0"/>
              </a:rPr>
              <a:t> &amp; Buffalo Soldiers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anose="02060603020205020403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057400"/>
          <a:ext cx="8382000" cy="28397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676400"/>
                <a:gridCol w="1447800"/>
                <a:gridCol w="2057400"/>
                <a:gridCol w="32004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latin typeface="Rockwell" pitchFamily="18" charset="0"/>
                        </a:rPr>
                        <a:t>Who?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latin typeface="Rockwell" pitchFamily="18" charset="0"/>
                        </a:rPr>
                        <a:t>Where?</a:t>
                      </a:r>
                      <a:endParaRPr lang="en-US" sz="2000" b="0" u="sng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Experience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Analysis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latin typeface="Rockwell" pitchFamily="18" charset="0"/>
                          <a:ea typeface="Times New Roman"/>
                          <a:cs typeface="Arial"/>
                        </a:rPr>
                        <a:t>Exodusters</a:t>
                      </a: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 &amp; Buffalo Soldiers</a:t>
                      </a:r>
                      <a:endParaRPr lang="en-US" sz="1800" b="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Rockwell" pitchFamily="18" charset="0"/>
                          <a:ea typeface="Times New Roman"/>
                          <a:cs typeface="Arial"/>
                        </a:rPr>
                        <a:t>All of the west</a:t>
                      </a:r>
                      <a:endParaRPr lang="en-US" sz="180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Rockwell" pitchFamily="18" charset="0"/>
                          <a:ea typeface="Times New Roman"/>
                          <a:cs typeface="Arial"/>
                        </a:rPr>
                        <a:t>African Americans who moved west to escape slavery, discrimination and sharecropping;</a:t>
                      </a:r>
                      <a:endParaRPr lang="en-US" sz="180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Rockwell" pitchFamily="18" charset="0"/>
                          <a:ea typeface="Times New Roman"/>
                          <a:cs typeface="Arial"/>
                        </a:rPr>
                        <a:t>Enlistment in army</a:t>
                      </a:r>
                      <a:endParaRPr lang="en-US" sz="180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Rockwell" pitchFamily="18" charset="0"/>
                          <a:ea typeface="Times New Roman"/>
                          <a:cs typeface="Arial"/>
                        </a:rPr>
                        <a:t>Became homesteaders</a:t>
                      </a:r>
                      <a:endParaRPr lang="en-US" sz="180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Rockwell" pitchFamily="18" charset="0"/>
                          <a:ea typeface="Times New Roman"/>
                          <a:cs typeface="Arial"/>
                        </a:rPr>
                        <a:t>Fought in Plains Indians Wars</a:t>
                      </a:r>
                      <a:endParaRPr lang="en-US" sz="180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47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Women in the West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6" name="Picture 3" descr="HarveyDun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1930" b="1585"/>
          <a:stretch>
            <a:fillRect/>
          </a:stretch>
        </p:blipFill>
        <p:spPr bwMode="auto">
          <a:xfrm>
            <a:off x="457200" y="1524000"/>
            <a:ext cx="8305800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605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Women’s Suffrage in the West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219200"/>
            <a:ext cx="7162800" cy="545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180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anose="02060603020205020403" pitchFamily="18" charset="0"/>
              </a:rPr>
              <a:t>Women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anose="02060603020205020403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057400"/>
          <a:ext cx="8382000" cy="2016759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676400"/>
                <a:gridCol w="1447800"/>
                <a:gridCol w="2057400"/>
                <a:gridCol w="32004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latin typeface="Rockwell" pitchFamily="18" charset="0"/>
                        </a:rPr>
                        <a:t>Who?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latin typeface="Rockwell" pitchFamily="18" charset="0"/>
                        </a:rPr>
                        <a:t>Where?</a:t>
                      </a:r>
                      <a:endParaRPr lang="en-US" sz="2000" b="0" u="sng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Experience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Analysis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Women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All of the west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Same reasons as men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Hardships of western life made men &amp; women more equal</a:t>
                      </a:r>
                      <a:endParaRPr lang="en-US" sz="1800" b="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Many western states gave women right to vote early on (before 19</a:t>
                      </a:r>
                      <a:r>
                        <a:rPr lang="en-US" sz="1800" b="0" baseline="30000" dirty="0">
                          <a:latin typeface="Rockwell" pitchFamily="18" charset="0"/>
                          <a:ea typeface="Times New Roman"/>
                          <a:cs typeface="Arial"/>
                        </a:rPr>
                        <a:t>th</a:t>
                      </a: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 Amendment)</a:t>
                      </a:r>
                      <a:endParaRPr lang="en-US" sz="1800" b="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47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Irish Immigrant Labor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t="16681"/>
          <a:stretch/>
        </p:blipFill>
        <p:spPr>
          <a:xfrm>
            <a:off x="381000" y="1295400"/>
            <a:ext cx="8534400" cy="532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7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/>
              </a:rPr>
              <a:t>Essential Questions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4571643" cy="483207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Rockwell" panose="02060603020205020403"/>
              </a:rPr>
              <a:t>What </a:t>
            </a:r>
            <a:r>
              <a:rPr lang="en-US" dirty="0" smtClean="0">
                <a:latin typeface="Rockwell" panose="02060603020205020403"/>
              </a:rPr>
              <a:t>motivated people to move west in the mid- to late-19</a:t>
            </a:r>
            <a:r>
              <a:rPr lang="en-US" baseline="30000" dirty="0" smtClean="0">
                <a:latin typeface="Rockwell" panose="02060603020205020403"/>
              </a:rPr>
              <a:t>th</a:t>
            </a:r>
            <a:r>
              <a:rPr lang="en-US" dirty="0" smtClean="0">
                <a:latin typeface="Rockwell" panose="02060603020205020403"/>
              </a:rPr>
              <a:t> century?</a:t>
            </a:r>
          </a:p>
          <a:p>
            <a:r>
              <a:rPr lang="en-US" dirty="0" smtClean="0">
                <a:latin typeface="Rockwell" panose="02060603020205020403"/>
              </a:rPr>
              <a:t>How did life in the west change the lives of settlers themselves?</a:t>
            </a:r>
          </a:p>
          <a:p>
            <a:r>
              <a:rPr lang="en-US" dirty="0" smtClean="0">
                <a:latin typeface="Rockwell" panose="02060603020205020403"/>
              </a:rPr>
              <a:t>What was the impact of westward expansion on Native Americans and the natural environment?</a:t>
            </a:r>
            <a:endParaRPr lang="en-US" dirty="0">
              <a:latin typeface="Rockwell" panose="02060603020205020403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443" y="1521211"/>
            <a:ext cx="4115157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78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Chinese Immigrant Labor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t="2717"/>
          <a:stretch/>
        </p:blipFill>
        <p:spPr>
          <a:xfrm>
            <a:off x="533400" y="1219200"/>
            <a:ext cx="8229600" cy="543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188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Nativism</a:t>
            </a:r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 Against Irish &amp; Chinese Laborers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1470" t="2698" r="9453" b="51288"/>
          <a:stretch/>
        </p:blipFill>
        <p:spPr>
          <a:xfrm>
            <a:off x="304799" y="1627586"/>
            <a:ext cx="8610601" cy="46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7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Chinese Exclusion Act, 1882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295399"/>
            <a:ext cx="5029200" cy="546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96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anose="02060603020205020403" pitchFamily="18" charset="0"/>
              </a:rPr>
              <a:t>Chinese &amp; Irish Immigrants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anose="02060603020205020403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057400"/>
          <a:ext cx="8382000" cy="2565399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676400"/>
                <a:gridCol w="1447800"/>
                <a:gridCol w="2057400"/>
                <a:gridCol w="32004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latin typeface="Rockwell" pitchFamily="18" charset="0"/>
                        </a:rPr>
                        <a:t>Who?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latin typeface="Rockwell" pitchFamily="18" charset="0"/>
                        </a:rPr>
                        <a:t>Where?</a:t>
                      </a:r>
                      <a:endParaRPr lang="en-US" sz="2000" b="0" u="sng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Experience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latin typeface="Rockwell" pitchFamily="18" charset="0"/>
                        </a:rPr>
                        <a:t>Analysis</a:t>
                      </a:r>
                      <a:endParaRPr lang="en-US" sz="2000" b="0" u="sng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Chinese immigrants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All of the west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Mining industry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RR construction labor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Faced extreme racism/nativism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Chinese Exclusion Act cut off any further immigration in 1882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Irish Immigrants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All of the west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Mining industry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Rockwell" pitchFamily="18" charset="0"/>
                          <a:ea typeface="Times New Roman"/>
                          <a:cs typeface="Arial"/>
                        </a:rPr>
                        <a:t>RR construction labor</a:t>
                      </a:r>
                      <a:endParaRPr lang="en-US" sz="1800" b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Rockwell" pitchFamily="18" charset="0"/>
                          <a:ea typeface="Times New Roman"/>
                          <a:cs typeface="Arial"/>
                        </a:rPr>
                        <a:t>Faced racism/</a:t>
                      </a:r>
                      <a:r>
                        <a:rPr lang="en-US" sz="1800" b="0" dirty="0" err="1">
                          <a:latin typeface="Rockwell" pitchFamily="18" charset="0"/>
                          <a:ea typeface="Times New Roman"/>
                          <a:cs typeface="Arial"/>
                        </a:rPr>
                        <a:t>nativism</a:t>
                      </a:r>
                      <a:endParaRPr lang="en-US" sz="1800" b="0" dirty="0">
                        <a:latin typeface="Rockwell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47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475" y="2777575"/>
            <a:ext cx="8686800" cy="1184825"/>
          </a:xfrm>
        </p:spPr>
        <p:txBody>
          <a:bodyPr>
            <a:noAutofit/>
          </a:bodyPr>
          <a:lstStyle/>
          <a:p>
            <a:r>
              <a:rPr lang="en-US" sz="4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Farming</a:t>
            </a:r>
            <a:endParaRPr lang="en-US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437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Farming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95400"/>
            <a:ext cx="8534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79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883570"/>
            <a:ext cx="8382000" cy="4060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John Deere’s Steel Plow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58" y="1975870"/>
            <a:ext cx="2026842" cy="1376930"/>
          </a:xfrm>
        </p:spPr>
      </p:pic>
    </p:spTree>
    <p:extLst>
      <p:ext uri="{BB962C8B-B14F-4D97-AF65-F5344CB8AC3E}">
        <p14:creationId xmlns:p14="http://schemas.microsoft.com/office/powerpoint/2010/main" val="2181979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Cyrus McCormick’s Mechanized Reaper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220" y="1262063"/>
            <a:ext cx="7214180" cy="53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79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2971800" cy="4525963"/>
          </a:xfrm>
        </p:spPr>
        <p:txBody>
          <a:bodyPr/>
          <a:lstStyle/>
          <a:p>
            <a:r>
              <a:rPr lang="en-US" dirty="0" smtClean="0">
                <a:latin typeface="Rockwell" panose="02060603020205020403" pitchFamily="18" charset="0"/>
              </a:rPr>
              <a:t>Land grants to state colleges</a:t>
            </a:r>
          </a:p>
          <a:p>
            <a:pPr lvl="1"/>
            <a:r>
              <a:rPr lang="en-US" dirty="0" smtClean="0">
                <a:latin typeface="Rockwell" panose="02060603020205020403" pitchFamily="18" charset="0"/>
              </a:rPr>
              <a:t>Agricultural</a:t>
            </a:r>
          </a:p>
          <a:p>
            <a:pPr lvl="1"/>
            <a:r>
              <a:rPr lang="en-US" dirty="0" smtClean="0">
                <a:latin typeface="Rockwell" panose="02060603020205020403" pitchFamily="18" charset="0"/>
              </a:rPr>
              <a:t>Technical</a:t>
            </a:r>
          </a:p>
          <a:p>
            <a:pPr lvl="1"/>
            <a:r>
              <a:rPr lang="en-US" dirty="0" smtClean="0">
                <a:latin typeface="Rockwell" panose="02060603020205020403" pitchFamily="18" charset="0"/>
              </a:rPr>
              <a:t>Mechanical</a:t>
            </a:r>
          </a:p>
          <a:p>
            <a:pPr lvl="1"/>
            <a:r>
              <a:rPr lang="en-US" dirty="0" smtClean="0">
                <a:latin typeface="Rockwell" panose="02060603020205020403" pitchFamily="18" charset="0"/>
              </a:rPr>
              <a:t>A&amp;T, A&amp;M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Morrill Land-Grant Act, 1862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5" name="Picture 4" descr="la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5063" r="3076" b="3798"/>
          <a:stretch>
            <a:fillRect/>
          </a:stretch>
        </p:blipFill>
        <p:spPr bwMode="auto">
          <a:xfrm>
            <a:off x="3352800" y="1603375"/>
            <a:ext cx="5562600" cy="328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818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Morrill Land-Grant Act, 1862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7" name="Picture 7" descr="m2784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9342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801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475" y="2777575"/>
            <a:ext cx="8686800" cy="1184825"/>
          </a:xfrm>
        </p:spPr>
        <p:txBody>
          <a:bodyPr>
            <a:noAutofit/>
          </a:bodyPr>
          <a:lstStyle/>
          <a:p>
            <a:r>
              <a:rPr lang="en-US" sz="4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Motivations for Settlement</a:t>
            </a:r>
            <a:endParaRPr lang="en-US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114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475" y="2777575"/>
            <a:ext cx="8686800" cy="1184825"/>
          </a:xfrm>
        </p:spPr>
        <p:txBody>
          <a:bodyPr>
            <a:noAutofit/>
          </a:bodyPr>
          <a:lstStyle/>
          <a:p>
            <a:r>
              <a:rPr lang="en-US" sz="4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Cattle Ranching</a:t>
            </a:r>
            <a:endParaRPr lang="en-US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94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Cattle Ranching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t="6099" b="12194"/>
          <a:stretch/>
        </p:blipFill>
        <p:spPr>
          <a:xfrm>
            <a:off x="304800" y="1371600"/>
            <a:ext cx="855945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8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Cowboys &amp; Cattle Drives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4357" r="4160"/>
          <a:stretch/>
        </p:blipFill>
        <p:spPr>
          <a:xfrm>
            <a:off x="4114799" y="1295399"/>
            <a:ext cx="4800601" cy="5349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178" y="1295398"/>
            <a:ext cx="3346622" cy="535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83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Joseph Glidden’s Barbed Wire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370838"/>
            <a:ext cx="7848600" cy="52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53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1171" t="7500" r="17075" b="10000"/>
          <a:stretch/>
        </p:blipFill>
        <p:spPr>
          <a:xfrm>
            <a:off x="4572000" y="1295400"/>
            <a:ext cx="4176183" cy="536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Gustavus</a:t>
            </a:r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 Swift’s Meatpacking Industry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16760" t="6650" r="10990" b="8948"/>
          <a:stretch/>
        </p:blipFill>
        <p:spPr>
          <a:xfrm>
            <a:off x="480811" y="1295400"/>
            <a:ext cx="3764925" cy="536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29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Refrigerator Car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445" y="1447800"/>
            <a:ext cx="8500955" cy="45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10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475" y="2777575"/>
            <a:ext cx="8686800" cy="1184825"/>
          </a:xfrm>
        </p:spPr>
        <p:txBody>
          <a:bodyPr>
            <a:noAutofit/>
          </a:bodyPr>
          <a:lstStyle/>
          <a:p>
            <a:r>
              <a:rPr lang="en-US" sz="4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Transcontinental Railroad</a:t>
            </a:r>
            <a:endParaRPr lang="en-US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675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Railroads Begin the “Gilded Age”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5183913" cy="51514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Rockwell"/>
              </a:rPr>
              <a:t>Robber barons</a:t>
            </a:r>
          </a:p>
          <a:p>
            <a:r>
              <a:rPr lang="en-US" dirty="0" smtClean="0">
                <a:latin typeface="Rockwell"/>
              </a:rPr>
              <a:t>Enormous capital investment</a:t>
            </a:r>
          </a:p>
          <a:p>
            <a:pPr lvl="1"/>
            <a:r>
              <a:rPr lang="en-US" dirty="0" smtClean="0">
                <a:latin typeface="Rockwell"/>
              </a:rPr>
              <a:t>Stockholders &amp; corporations</a:t>
            </a:r>
          </a:p>
          <a:p>
            <a:r>
              <a:rPr lang="en-US" dirty="0" smtClean="0">
                <a:latin typeface="Rockwell"/>
              </a:rPr>
              <a:t>Government support</a:t>
            </a:r>
          </a:p>
          <a:p>
            <a:pPr lvl="1"/>
            <a:r>
              <a:rPr lang="en-US" dirty="0" smtClean="0">
                <a:latin typeface="Rockwell"/>
              </a:rPr>
              <a:t>Direct aid &amp; protective tariffs</a:t>
            </a:r>
          </a:p>
          <a:p>
            <a:r>
              <a:rPr lang="en-US" dirty="0" smtClean="0">
                <a:latin typeface="Rockwell"/>
              </a:rPr>
              <a:t>Low-wage immigrant labor</a:t>
            </a:r>
          </a:p>
          <a:p>
            <a:r>
              <a:rPr lang="en-US" dirty="0" smtClean="0">
                <a:latin typeface="Rockwell"/>
              </a:rPr>
              <a:t>Steam power</a:t>
            </a:r>
          </a:p>
          <a:p>
            <a:r>
              <a:rPr lang="en-US" dirty="0" smtClean="0">
                <a:latin typeface="Rockwell"/>
              </a:rPr>
              <a:t>Impact on other industries</a:t>
            </a:r>
          </a:p>
          <a:p>
            <a:pPr lvl="1"/>
            <a:r>
              <a:rPr lang="en-US" dirty="0" smtClean="0">
                <a:latin typeface="Rockwell"/>
              </a:rPr>
              <a:t>Finance</a:t>
            </a:r>
          </a:p>
          <a:p>
            <a:pPr lvl="1"/>
            <a:r>
              <a:rPr lang="en-US" dirty="0" smtClean="0">
                <a:latin typeface="Rockwell"/>
              </a:rPr>
              <a:t>Steel</a:t>
            </a:r>
          </a:p>
          <a:p>
            <a:pPr lvl="1"/>
            <a:r>
              <a:rPr lang="en-US" dirty="0" smtClean="0">
                <a:latin typeface="Rockwell"/>
              </a:rPr>
              <a:t>Mining</a:t>
            </a:r>
          </a:p>
          <a:p>
            <a:pPr lvl="1"/>
            <a:r>
              <a:rPr lang="en-US" dirty="0" smtClean="0">
                <a:latin typeface="Rockwell"/>
              </a:rPr>
              <a:t>Agriculture</a:t>
            </a:r>
          </a:p>
          <a:p>
            <a:r>
              <a:rPr lang="en-US" dirty="0" smtClean="0">
                <a:latin typeface="Rockwell"/>
              </a:rPr>
              <a:t>Interstate commerce… requires </a:t>
            </a:r>
            <a:r>
              <a:rPr lang="en-US" i="1" u="sng" dirty="0" smtClean="0">
                <a:latin typeface="Rockwell"/>
              </a:rPr>
              <a:t>federal</a:t>
            </a:r>
            <a:r>
              <a:rPr lang="en-US" dirty="0" smtClean="0">
                <a:latin typeface="Rockwell"/>
              </a:rPr>
              <a:t> regulation</a:t>
            </a:r>
          </a:p>
          <a:p>
            <a:pPr lvl="1"/>
            <a:endParaRPr lang="en-US" dirty="0">
              <a:latin typeface="Rockwel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8713" y="1554162"/>
            <a:ext cx="3426687" cy="515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2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Pacific Railway Act, 1862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7003" y="1531898"/>
            <a:ext cx="6174597" cy="4564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8219" r="20377"/>
          <a:stretch/>
        </p:blipFill>
        <p:spPr>
          <a:xfrm>
            <a:off x="323334" y="1531898"/>
            <a:ext cx="2270654" cy="456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18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Railroads &amp; Telegraphs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297458"/>
            <a:ext cx="6858000" cy="54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81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Manifest Destiny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272746"/>
            <a:ext cx="7162800" cy="530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37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Rail Company Land Grants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759" t="3174" r="676" b="1587"/>
          <a:stretch/>
        </p:blipFill>
        <p:spPr>
          <a:xfrm>
            <a:off x="457200" y="1600200"/>
            <a:ext cx="8458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04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Rail Company Land Grants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1400" y="12954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84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Credit </a:t>
            </a:r>
            <a:r>
              <a:rPr lang="en-US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Mobilier</a:t>
            </a:r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 Scandal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1176843"/>
            <a:ext cx="3553500" cy="5528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996206"/>
            <a:ext cx="4648200" cy="356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18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Promontory Point, Utah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201890"/>
            <a:ext cx="7086600" cy="548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18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Transcontinental Railroad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6036" y="1253973"/>
            <a:ext cx="7595964" cy="537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18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Leland Stanford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2575" y="1309816"/>
            <a:ext cx="3400425" cy="5329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309816"/>
            <a:ext cx="4353729" cy="53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69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Irish Immigrant Labor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t="16681"/>
          <a:stretch/>
        </p:blipFill>
        <p:spPr>
          <a:xfrm>
            <a:off x="381000" y="1295400"/>
            <a:ext cx="8534400" cy="532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7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Chinese Immigrant Labor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t="2717"/>
          <a:stretch/>
        </p:blipFill>
        <p:spPr>
          <a:xfrm>
            <a:off x="533400" y="1219200"/>
            <a:ext cx="8229600" cy="543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188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Nativism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1470" t="2698" r="9453" b="51288"/>
          <a:stretch/>
        </p:blipFill>
        <p:spPr>
          <a:xfrm>
            <a:off x="304799" y="1627586"/>
            <a:ext cx="8610601" cy="46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7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Chinese Exclusion Act, 1882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295399"/>
            <a:ext cx="5029200" cy="546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96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Frederick Jackson Turner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5334000" cy="4525963"/>
          </a:xfrm>
        </p:spPr>
        <p:txBody>
          <a:bodyPr/>
          <a:lstStyle/>
          <a:p>
            <a:r>
              <a:rPr lang="en-US" dirty="0" smtClean="0">
                <a:latin typeface="Rockwell"/>
              </a:rPr>
              <a:t>“Frontier Thesis”</a:t>
            </a:r>
          </a:p>
          <a:p>
            <a:r>
              <a:rPr lang="en-US" dirty="0" smtClean="0">
                <a:latin typeface="Rockwell"/>
              </a:rPr>
              <a:t>Westward expansion defines the American character</a:t>
            </a:r>
          </a:p>
          <a:p>
            <a:pPr lvl="1"/>
            <a:r>
              <a:rPr lang="en-US" dirty="0" smtClean="0">
                <a:latin typeface="Rockwell"/>
              </a:rPr>
              <a:t>Economic opportunity</a:t>
            </a:r>
          </a:p>
          <a:p>
            <a:pPr lvl="1"/>
            <a:r>
              <a:rPr lang="en-US" dirty="0" smtClean="0">
                <a:latin typeface="Rockwell"/>
              </a:rPr>
              <a:t>Initiative</a:t>
            </a:r>
          </a:p>
          <a:p>
            <a:pPr lvl="1"/>
            <a:r>
              <a:rPr lang="en-US" dirty="0">
                <a:latin typeface="Rockwell"/>
              </a:rPr>
              <a:t>S</a:t>
            </a:r>
            <a:r>
              <a:rPr lang="en-US" dirty="0" smtClean="0">
                <a:latin typeface="Rockwell"/>
              </a:rPr>
              <a:t>elf-sufficiency</a:t>
            </a:r>
            <a:endParaRPr lang="en-US" dirty="0">
              <a:latin typeface="Rockwel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4221" t="8089" r="13769" b="9552"/>
          <a:stretch/>
        </p:blipFill>
        <p:spPr>
          <a:xfrm>
            <a:off x="5715000" y="1302308"/>
            <a:ext cx="3075720" cy="540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78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Population Center Moves West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947" y="1825375"/>
            <a:ext cx="8596105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69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475" y="2777575"/>
            <a:ext cx="8686800" cy="1184825"/>
          </a:xfrm>
        </p:spPr>
        <p:txBody>
          <a:bodyPr>
            <a:noAutofit/>
          </a:bodyPr>
          <a:lstStyle/>
          <a:p>
            <a:r>
              <a:rPr lang="en-US" sz="4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itchFamily="18" charset="0"/>
              </a:rPr>
              <a:t>The Settlers</a:t>
            </a:r>
            <a:endParaRPr lang="en-US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662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Rockwell" panose="02060603020205020403" pitchFamily="18" charset="0"/>
              </a:rPr>
              <a:t>Indian Removal, 1830s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Rockwell" panose="02060603020205020403" pitchFamily="18" charset="0"/>
            </a:endParaRPr>
          </a:p>
        </p:txBody>
      </p:sp>
      <p:pic>
        <p:nvPicPr>
          <p:cNvPr id="5" name="Picture 3" descr="The Trail of Tears"/>
          <p:cNvPicPr>
            <a:picLocks noChangeAspect="1" noChangeArrowheads="1"/>
          </p:cNvPicPr>
          <p:nvPr/>
        </p:nvPicPr>
        <p:blipFill>
          <a:blip r:embed="rId2" cstate="print"/>
          <a:srcRect t="8889" b="8889"/>
          <a:stretch>
            <a:fillRect/>
          </a:stretch>
        </p:blipFill>
        <p:spPr bwMode="auto">
          <a:xfrm>
            <a:off x="247196" y="1295400"/>
            <a:ext cx="86519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6247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8428</TotalTime>
  <Words>720</Words>
  <Application>Microsoft Macintosh PowerPoint</Application>
  <PresentationFormat>On-screen Show (4:3)</PresentationFormat>
  <Paragraphs>180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Trek</vt:lpstr>
      <vt:lpstr>1_Trek</vt:lpstr>
      <vt:lpstr>2_Trek</vt:lpstr>
      <vt:lpstr>3_Trek</vt:lpstr>
      <vt:lpstr>4_Trek</vt:lpstr>
      <vt:lpstr>5_Trek</vt:lpstr>
      <vt:lpstr>Settling the Wild West</vt:lpstr>
      <vt:lpstr>Main Ideas</vt:lpstr>
      <vt:lpstr>Essential Questions</vt:lpstr>
      <vt:lpstr>Motivations for Settlement</vt:lpstr>
      <vt:lpstr>Manifest Destiny</vt:lpstr>
      <vt:lpstr>Frederick Jackson Turner</vt:lpstr>
      <vt:lpstr>Population Center Moves West</vt:lpstr>
      <vt:lpstr>The Settlers</vt:lpstr>
      <vt:lpstr>Indian Removal, 1830s</vt:lpstr>
      <vt:lpstr>Southeastern Native Americans</vt:lpstr>
      <vt:lpstr>Vaqueros</vt:lpstr>
      <vt:lpstr>Vaqueros</vt:lpstr>
      <vt:lpstr>Mormon Exodus, 1840s</vt:lpstr>
      <vt:lpstr>Brigham Young</vt:lpstr>
      <vt:lpstr>Mormons</vt:lpstr>
      <vt:lpstr>California Gold Rush &amp; the 49ers</vt:lpstr>
      <vt:lpstr>Comstock Lode &amp; the 59ers</vt:lpstr>
      <vt:lpstr>49ers &amp; 59ers</vt:lpstr>
      <vt:lpstr>Homestead Act, 1862</vt:lpstr>
      <vt:lpstr>Homesteaders &amp; Sod Houses</vt:lpstr>
      <vt:lpstr>Speculators</vt:lpstr>
      <vt:lpstr>Homesteaders &amp; Speculators</vt:lpstr>
      <vt:lpstr>Exodusters</vt:lpstr>
      <vt:lpstr>Buffalo Soldiers</vt:lpstr>
      <vt:lpstr>Exodusters &amp; Buffalo Soldiers</vt:lpstr>
      <vt:lpstr>Women in the West</vt:lpstr>
      <vt:lpstr>Women’s Suffrage in the West</vt:lpstr>
      <vt:lpstr>Women</vt:lpstr>
      <vt:lpstr>Irish Immigrant Labor</vt:lpstr>
      <vt:lpstr>Chinese Immigrant Labor</vt:lpstr>
      <vt:lpstr>Nativism Against Irish &amp; Chinese Laborers</vt:lpstr>
      <vt:lpstr>Chinese Exclusion Act, 1882</vt:lpstr>
      <vt:lpstr>Chinese &amp; Irish Immigrants</vt:lpstr>
      <vt:lpstr>Farming</vt:lpstr>
      <vt:lpstr>Farming</vt:lpstr>
      <vt:lpstr>John Deere’s Steel Plow</vt:lpstr>
      <vt:lpstr>Cyrus McCormick’s Mechanized Reaper</vt:lpstr>
      <vt:lpstr>Morrill Land-Grant Act, 1862</vt:lpstr>
      <vt:lpstr>Morrill Land-Grant Act, 1862</vt:lpstr>
      <vt:lpstr>Cattle Ranching</vt:lpstr>
      <vt:lpstr>Cattle Ranching</vt:lpstr>
      <vt:lpstr>Cowboys &amp; Cattle Drives</vt:lpstr>
      <vt:lpstr>Joseph Glidden’s Barbed Wire</vt:lpstr>
      <vt:lpstr>Gustavus Swift’s Meatpacking Industry</vt:lpstr>
      <vt:lpstr>Refrigerator Car</vt:lpstr>
      <vt:lpstr>Transcontinental Railroad</vt:lpstr>
      <vt:lpstr>Railroads Begin the “Gilded Age”</vt:lpstr>
      <vt:lpstr>Pacific Railway Act, 1862</vt:lpstr>
      <vt:lpstr>Railroads &amp; Telegraphs</vt:lpstr>
      <vt:lpstr>Rail Company Land Grants</vt:lpstr>
      <vt:lpstr>Rail Company Land Grants</vt:lpstr>
      <vt:lpstr>Credit Mobilier Scandal</vt:lpstr>
      <vt:lpstr>Promontory Point, Utah</vt:lpstr>
      <vt:lpstr>Transcontinental Railroad</vt:lpstr>
      <vt:lpstr>Leland Stanford</vt:lpstr>
      <vt:lpstr>Irish Immigrant Labor</vt:lpstr>
      <vt:lpstr>Chinese Immigrant Labor</vt:lpstr>
      <vt:lpstr>Nativism</vt:lpstr>
      <vt:lpstr>Chinese Exclusion Act, 1882</vt:lpstr>
    </vt:vector>
  </TitlesOfParts>
  <Company>HPS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Wild West</dc:title>
  <dc:creator>jjohnson</dc:creator>
  <cp:lastModifiedBy>Ron Richards</cp:lastModifiedBy>
  <cp:revision>103</cp:revision>
  <dcterms:created xsi:type="dcterms:W3CDTF">2013-11-27T13:18:19Z</dcterms:created>
  <dcterms:modified xsi:type="dcterms:W3CDTF">2018-01-16T16:11:08Z</dcterms:modified>
</cp:coreProperties>
</file>